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257" r:id="rId3"/>
    <p:sldId id="258" r:id="rId4"/>
    <p:sldId id="259" r:id="rId5"/>
    <p:sldId id="260" r:id="rId6"/>
    <p:sldId id="261" r:id="rId7"/>
    <p:sldId id="308" r:id="rId8"/>
    <p:sldId id="323" r:id="rId9"/>
    <p:sldId id="335" r:id="rId10"/>
    <p:sldId id="324" r:id="rId11"/>
    <p:sldId id="309" r:id="rId12"/>
    <p:sldId id="310" r:id="rId13"/>
    <p:sldId id="313" r:id="rId14"/>
    <p:sldId id="336" r:id="rId15"/>
    <p:sldId id="311" r:id="rId16"/>
    <p:sldId id="337" r:id="rId17"/>
    <p:sldId id="314" r:id="rId18"/>
    <p:sldId id="338" r:id="rId19"/>
    <p:sldId id="312" r:id="rId20"/>
    <p:sldId id="315" r:id="rId21"/>
    <p:sldId id="316" r:id="rId22"/>
    <p:sldId id="317" r:id="rId23"/>
    <p:sldId id="318" r:id="rId24"/>
    <p:sldId id="319" r:id="rId25"/>
    <p:sldId id="320" r:id="rId26"/>
    <p:sldId id="321" r:id="rId27"/>
    <p:sldId id="322" r:id="rId28"/>
    <p:sldId id="325" r:id="rId29"/>
    <p:sldId id="326" r:id="rId30"/>
    <p:sldId id="340" r:id="rId31"/>
    <p:sldId id="327" r:id="rId32"/>
    <p:sldId id="341" r:id="rId33"/>
    <p:sldId id="342" r:id="rId34"/>
    <p:sldId id="343" r:id="rId35"/>
    <p:sldId id="330" r:id="rId36"/>
    <p:sldId id="344" r:id="rId37"/>
    <p:sldId id="331" r:id="rId38"/>
    <p:sldId id="332" r:id="rId39"/>
    <p:sldId id="333" r:id="rId40"/>
    <p:sldId id="334" r:id="rId41"/>
    <p:sldId id="345" r:id="rId42"/>
    <p:sldId id="432" r:id="rId43"/>
    <p:sldId id="433" r:id="rId44"/>
    <p:sldId id="461" r:id="rId45"/>
    <p:sldId id="434" r:id="rId46"/>
    <p:sldId id="462" r:id="rId47"/>
    <p:sldId id="435" r:id="rId48"/>
    <p:sldId id="436" r:id="rId49"/>
    <p:sldId id="437" r:id="rId50"/>
    <p:sldId id="463" r:id="rId51"/>
    <p:sldId id="464" r:id="rId52"/>
    <p:sldId id="465" r:id="rId53"/>
    <p:sldId id="466" r:id="rId54"/>
    <p:sldId id="467" r:id="rId55"/>
    <p:sldId id="468" r:id="rId56"/>
    <p:sldId id="469" r:id="rId57"/>
    <p:sldId id="470" r:id="rId58"/>
    <p:sldId id="439" r:id="rId59"/>
    <p:sldId id="471" r:id="rId60"/>
    <p:sldId id="472"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73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AAF21B-9486-4F7A-AA7C-6F6F05BFF3D7}" type="datetimeFigureOut">
              <a:rPr lang="en-US" smtClean="0"/>
              <a:t>4/27/2020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C87A0E-508B-47AF-8BB0-53463E915A50}" type="slidenum">
              <a:rPr lang="en-US" smtClean="0"/>
              <a:t>‹#›</a:t>
            </a:fld>
            <a:endParaRPr lang="en-US"/>
          </a:p>
        </p:txBody>
      </p:sp>
    </p:spTree>
    <p:extLst>
      <p:ext uri="{BB962C8B-B14F-4D97-AF65-F5344CB8AC3E}">
        <p14:creationId xmlns:p14="http://schemas.microsoft.com/office/powerpoint/2010/main" val="2257413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649EB-DD66-4127-B75B-83CE0F7817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A7BA5DE-0E06-4A3C-9FB3-F45350A79D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EC724F-E585-4C35-AF35-2EC5996C3075}"/>
              </a:ext>
            </a:extLst>
          </p:cNvPr>
          <p:cNvSpPr>
            <a:spLocks noGrp="1"/>
          </p:cNvSpPr>
          <p:nvPr>
            <p:ph type="dt" sz="half" idx="10"/>
          </p:nvPr>
        </p:nvSpPr>
        <p:spPr/>
        <p:txBody>
          <a:bodyPr/>
          <a:lstStyle/>
          <a:p>
            <a:fld id="{1EE91692-0E74-42B4-888E-DF6E849D9C55}" type="datetime1">
              <a:rPr lang="en-US" smtClean="0"/>
              <a:t>4/27/2020</a:t>
            </a:fld>
            <a:endParaRPr lang="en-US"/>
          </a:p>
        </p:txBody>
      </p:sp>
      <p:sp>
        <p:nvSpPr>
          <p:cNvPr id="5" name="Footer Placeholder 4">
            <a:extLst>
              <a:ext uri="{FF2B5EF4-FFF2-40B4-BE49-F238E27FC236}">
                <a16:creationId xmlns:a16="http://schemas.microsoft.com/office/drawing/2014/main" id="{50F1FC2A-DACA-47DA-9EF8-06CB83360E3E}"/>
              </a:ext>
            </a:extLst>
          </p:cNvPr>
          <p:cNvSpPr>
            <a:spLocks noGrp="1"/>
          </p:cNvSpPr>
          <p:nvPr>
            <p:ph type="ftr" sz="quarter" idx="11"/>
          </p:nvPr>
        </p:nvSpPr>
        <p:spPr/>
        <p:txBody>
          <a:bodyPr/>
          <a:lstStyle/>
          <a:p>
            <a:r>
              <a:rPr lang="en-US"/>
              <a:t>Prepared by Teme6060sgen W. UoG, Midwifery</a:t>
            </a:r>
          </a:p>
        </p:txBody>
      </p:sp>
      <p:sp>
        <p:nvSpPr>
          <p:cNvPr id="6" name="Slide Number Placeholder 5">
            <a:extLst>
              <a:ext uri="{FF2B5EF4-FFF2-40B4-BE49-F238E27FC236}">
                <a16:creationId xmlns:a16="http://schemas.microsoft.com/office/drawing/2014/main" id="{E3335134-A093-4462-BEEA-08F24598423B}"/>
              </a:ext>
            </a:extLst>
          </p:cNvPr>
          <p:cNvSpPr>
            <a:spLocks noGrp="1"/>
          </p:cNvSpPr>
          <p:nvPr>
            <p:ph type="sldNum" sz="quarter" idx="12"/>
          </p:nvPr>
        </p:nvSpPr>
        <p:spPr/>
        <p:txBody>
          <a:bodyPr/>
          <a:lstStyle/>
          <a:p>
            <a:fld id="{F9F90CF6-09C6-46D9-B788-B9DC29AC6A79}" type="slidenum">
              <a:rPr lang="en-US" smtClean="0"/>
              <a:t>‹#›</a:t>
            </a:fld>
            <a:endParaRPr lang="en-US"/>
          </a:p>
        </p:txBody>
      </p:sp>
    </p:spTree>
    <p:extLst>
      <p:ext uri="{BB962C8B-B14F-4D97-AF65-F5344CB8AC3E}">
        <p14:creationId xmlns:p14="http://schemas.microsoft.com/office/powerpoint/2010/main" val="3865122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063F0-6D46-4FFE-B4DD-C2595F0BBB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C69422-BAAD-4470-8A1C-FB963FA599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0CE462-F55B-47FB-8016-10642A5914A4}"/>
              </a:ext>
            </a:extLst>
          </p:cNvPr>
          <p:cNvSpPr>
            <a:spLocks noGrp="1"/>
          </p:cNvSpPr>
          <p:nvPr>
            <p:ph type="dt" sz="half" idx="10"/>
          </p:nvPr>
        </p:nvSpPr>
        <p:spPr/>
        <p:txBody>
          <a:bodyPr/>
          <a:lstStyle/>
          <a:p>
            <a:fld id="{E40684C6-8442-4E07-873D-B42E447CFAEC}" type="datetime1">
              <a:rPr lang="en-US" smtClean="0"/>
              <a:t>4/27/2020</a:t>
            </a:fld>
            <a:endParaRPr lang="en-US"/>
          </a:p>
        </p:txBody>
      </p:sp>
      <p:sp>
        <p:nvSpPr>
          <p:cNvPr id="5" name="Footer Placeholder 4">
            <a:extLst>
              <a:ext uri="{FF2B5EF4-FFF2-40B4-BE49-F238E27FC236}">
                <a16:creationId xmlns:a16="http://schemas.microsoft.com/office/drawing/2014/main" id="{D4347C80-85DF-4A10-96B0-D9236E32E70E}"/>
              </a:ext>
            </a:extLst>
          </p:cNvPr>
          <p:cNvSpPr>
            <a:spLocks noGrp="1"/>
          </p:cNvSpPr>
          <p:nvPr>
            <p:ph type="ftr" sz="quarter" idx="11"/>
          </p:nvPr>
        </p:nvSpPr>
        <p:spPr/>
        <p:txBody>
          <a:bodyPr/>
          <a:lstStyle/>
          <a:p>
            <a:r>
              <a:rPr lang="en-US"/>
              <a:t>Prepared by Teme6060sgen W. UoG, Midwifery</a:t>
            </a:r>
          </a:p>
        </p:txBody>
      </p:sp>
      <p:sp>
        <p:nvSpPr>
          <p:cNvPr id="6" name="Slide Number Placeholder 5">
            <a:extLst>
              <a:ext uri="{FF2B5EF4-FFF2-40B4-BE49-F238E27FC236}">
                <a16:creationId xmlns:a16="http://schemas.microsoft.com/office/drawing/2014/main" id="{CA564331-4D27-49EE-B098-FE2D6F0E0F81}"/>
              </a:ext>
            </a:extLst>
          </p:cNvPr>
          <p:cNvSpPr>
            <a:spLocks noGrp="1"/>
          </p:cNvSpPr>
          <p:nvPr>
            <p:ph type="sldNum" sz="quarter" idx="12"/>
          </p:nvPr>
        </p:nvSpPr>
        <p:spPr/>
        <p:txBody>
          <a:bodyPr/>
          <a:lstStyle/>
          <a:p>
            <a:fld id="{F9F90CF6-09C6-46D9-B788-B9DC29AC6A79}" type="slidenum">
              <a:rPr lang="en-US" smtClean="0"/>
              <a:t>‹#›</a:t>
            </a:fld>
            <a:endParaRPr lang="en-US"/>
          </a:p>
        </p:txBody>
      </p:sp>
    </p:spTree>
    <p:extLst>
      <p:ext uri="{BB962C8B-B14F-4D97-AF65-F5344CB8AC3E}">
        <p14:creationId xmlns:p14="http://schemas.microsoft.com/office/powerpoint/2010/main" val="388329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764C81-D02A-4D14-A78F-A07EFE1C06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37BA5D-BD0C-43C3-A975-4134796776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BC2E99-7695-43B1-BD11-E4C413840265}"/>
              </a:ext>
            </a:extLst>
          </p:cNvPr>
          <p:cNvSpPr>
            <a:spLocks noGrp="1"/>
          </p:cNvSpPr>
          <p:nvPr>
            <p:ph type="dt" sz="half" idx="10"/>
          </p:nvPr>
        </p:nvSpPr>
        <p:spPr/>
        <p:txBody>
          <a:bodyPr/>
          <a:lstStyle/>
          <a:p>
            <a:fld id="{F9800988-5CC3-4837-A75F-6943F3351934}" type="datetime1">
              <a:rPr lang="en-US" smtClean="0"/>
              <a:t>4/27/2020</a:t>
            </a:fld>
            <a:endParaRPr lang="en-US"/>
          </a:p>
        </p:txBody>
      </p:sp>
      <p:sp>
        <p:nvSpPr>
          <p:cNvPr id="5" name="Footer Placeholder 4">
            <a:extLst>
              <a:ext uri="{FF2B5EF4-FFF2-40B4-BE49-F238E27FC236}">
                <a16:creationId xmlns:a16="http://schemas.microsoft.com/office/drawing/2014/main" id="{46E1D9E9-D2ED-40E7-B7B1-CBD6BF5208ED}"/>
              </a:ext>
            </a:extLst>
          </p:cNvPr>
          <p:cNvSpPr>
            <a:spLocks noGrp="1"/>
          </p:cNvSpPr>
          <p:nvPr>
            <p:ph type="ftr" sz="quarter" idx="11"/>
          </p:nvPr>
        </p:nvSpPr>
        <p:spPr/>
        <p:txBody>
          <a:bodyPr/>
          <a:lstStyle/>
          <a:p>
            <a:r>
              <a:rPr lang="en-US"/>
              <a:t>Prepared by Teme6060sgen W. UoG, Midwifery</a:t>
            </a:r>
          </a:p>
        </p:txBody>
      </p:sp>
      <p:sp>
        <p:nvSpPr>
          <p:cNvPr id="6" name="Slide Number Placeholder 5">
            <a:extLst>
              <a:ext uri="{FF2B5EF4-FFF2-40B4-BE49-F238E27FC236}">
                <a16:creationId xmlns:a16="http://schemas.microsoft.com/office/drawing/2014/main" id="{E497F8B6-7F7D-45B6-9AAF-5A6EDDC743EE}"/>
              </a:ext>
            </a:extLst>
          </p:cNvPr>
          <p:cNvSpPr>
            <a:spLocks noGrp="1"/>
          </p:cNvSpPr>
          <p:nvPr>
            <p:ph type="sldNum" sz="quarter" idx="12"/>
          </p:nvPr>
        </p:nvSpPr>
        <p:spPr/>
        <p:txBody>
          <a:bodyPr/>
          <a:lstStyle/>
          <a:p>
            <a:fld id="{F9F90CF6-09C6-46D9-B788-B9DC29AC6A79}" type="slidenum">
              <a:rPr lang="en-US" smtClean="0"/>
              <a:t>‹#›</a:t>
            </a:fld>
            <a:endParaRPr lang="en-US"/>
          </a:p>
        </p:txBody>
      </p:sp>
    </p:spTree>
    <p:extLst>
      <p:ext uri="{BB962C8B-B14F-4D97-AF65-F5344CB8AC3E}">
        <p14:creationId xmlns:p14="http://schemas.microsoft.com/office/powerpoint/2010/main" val="1774539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3F826-3FF8-4351-B388-38F60ACCF8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35E07F-79C8-4D9D-9DE7-944FCA283F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2C6A7E-47BB-47F2-9FC8-D02F33FED667}"/>
              </a:ext>
            </a:extLst>
          </p:cNvPr>
          <p:cNvSpPr>
            <a:spLocks noGrp="1"/>
          </p:cNvSpPr>
          <p:nvPr>
            <p:ph type="dt" sz="half" idx="10"/>
          </p:nvPr>
        </p:nvSpPr>
        <p:spPr/>
        <p:txBody>
          <a:bodyPr/>
          <a:lstStyle/>
          <a:p>
            <a:fld id="{225C5E16-3B8C-4C6B-A4CA-32FE1AC1CD0B}" type="datetime1">
              <a:rPr lang="en-US" smtClean="0"/>
              <a:t>4/27/2020</a:t>
            </a:fld>
            <a:endParaRPr lang="en-US"/>
          </a:p>
        </p:txBody>
      </p:sp>
      <p:sp>
        <p:nvSpPr>
          <p:cNvPr id="5" name="Footer Placeholder 4">
            <a:extLst>
              <a:ext uri="{FF2B5EF4-FFF2-40B4-BE49-F238E27FC236}">
                <a16:creationId xmlns:a16="http://schemas.microsoft.com/office/drawing/2014/main" id="{EF077D0E-8468-4D81-AC6A-28595D1F149D}"/>
              </a:ext>
            </a:extLst>
          </p:cNvPr>
          <p:cNvSpPr>
            <a:spLocks noGrp="1"/>
          </p:cNvSpPr>
          <p:nvPr>
            <p:ph type="ftr" sz="quarter" idx="11"/>
          </p:nvPr>
        </p:nvSpPr>
        <p:spPr/>
        <p:txBody>
          <a:bodyPr/>
          <a:lstStyle/>
          <a:p>
            <a:r>
              <a:rPr lang="en-US"/>
              <a:t>Prepared by Teme6060sgen W. UoG, Midwifery</a:t>
            </a:r>
          </a:p>
        </p:txBody>
      </p:sp>
      <p:sp>
        <p:nvSpPr>
          <p:cNvPr id="6" name="Slide Number Placeholder 5">
            <a:extLst>
              <a:ext uri="{FF2B5EF4-FFF2-40B4-BE49-F238E27FC236}">
                <a16:creationId xmlns:a16="http://schemas.microsoft.com/office/drawing/2014/main" id="{7E1345BA-FF40-4216-AA3E-EAB65603233D}"/>
              </a:ext>
            </a:extLst>
          </p:cNvPr>
          <p:cNvSpPr>
            <a:spLocks noGrp="1"/>
          </p:cNvSpPr>
          <p:nvPr>
            <p:ph type="sldNum" sz="quarter" idx="12"/>
          </p:nvPr>
        </p:nvSpPr>
        <p:spPr/>
        <p:txBody>
          <a:bodyPr/>
          <a:lstStyle/>
          <a:p>
            <a:fld id="{F9F90CF6-09C6-46D9-B788-B9DC29AC6A79}" type="slidenum">
              <a:rPr lang="en-US" smtClean="0"/>
              <a:t>‹#›</a:t>
            </a:fld>
            <a:endParaRPr lang="en-US"/>
          </a:p>
        </p:txBody>
      </p:sp>
    </p:spTree>
    <p:extLst>
      <p:ext uri="{BB962C8B-B14F-4D97-AF65-F5344CB8AC3E}">
        <p14:creationId xmlns:p14="http://schemas.microsoft.com/office/powerpoint/2010/main" val="2900704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4B078-852D-40ED-B89F-545771C217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5227C4-8187-4929-9449-0BB3C9804C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9228F-4050-43FC-AA50-C502DC238FE0}"/>
              </a:ext>
            </a:extLst>
          </p:cNvPr>
          <p:cNvSpPr>
            <a:spLocks noGrp="1"/>
          </p:cNvSpPr>
          <p:nvPr>
            <p:ph type="dt" sz="half" idx="10"/>
          </p:nvPr>
        </p:nvSpPr>
        <p:spPr/>
        <p:txBody>
          <a:bodyPr/>
          <a:lstStyle/>
          <a:p>
            <a:fld id="{7411D5DC-9EB8-42F7-89AE-5151B99C48CF}" type="datetime1">
              <a:rPr lang="en-US" smtClean="0"/>
              <a:t>4/27/2020</a:t>
            </a:fld>
            <a:endParaRPr lang="en-US"/>
          </a:p>
        </p:txBody>
      </p:sp>
      <p:sp>
        <p:nvSpPr>
          <p:cNvPr id="5" name="Footer Placeholder 4">
            <a:extLst>
              <a:ext uri="{FF2B5EF4-FFF2-40B4-BE49-F238E27FC236}">
                <a16:creationId xmlns:a16="http://schemas.microsoft.com/office/drawing/2014/main" id="{71D10CF4-0C98-46A5-999A-E1B0AACF833A}"/>
              </a:ext>
            </a:extLst>
          </p:cNvPr>
          <p:cNvSpPr>
            <a:spLocks noGrp="1"/>
          </p:cNvSpPr>
          <p:nvPr>
            <p:ph type="ftr" sz="quarter" idx="11"/>
          </p:nvPr>
        </p:nvSpPr>
        <p:spPr/>
        <p:txBody>
          <a:bodyPr/>
          <a:lstStyle/>
          <a:p>
            <a:r>
              <a:rPr lang="en-US"/>
              <a:t>Prepared by Teme6060sgen W. UoG, Midwifery</a:t>
            </a:r>
          </a:p>
        </p:txBody>
      </p:sp>
      <p:sp>
        <p:nvSpPr>
          <p:cNvPr id="6" name="Slide Number Placeholder 5">
            <a:extLst>
              <a:ext uri="{FF2B5EF4-FFF2-40B4-BE49-F238E27FC236}">
                <a16:creationId xmlns:a16="http://schemas.microsoft.com/office/drawing/2014/main" id="{A7F515FB-22D5-4E33-878E-3A563074C207}"/>
              </a:ext>
            </a:extLst>
          </p:cNvPr>
          <p:cNvSpPr>
            <a:spLocks noGrp="1"/>
          </p:cNvSpPr>
          <p:nvPr>
            <p:ph type="sldNum" sz="quarter" idx="12"/>
          </p:nvPr>
        </p:nvSpPr>
        <p:spPr/>
        <p:txBody>
          <a:bodyPr/>
          <a:lstStyle/>
          <a:p>
            <a:fld id="{F9F90CF6-09C6-46D9-B788-B9DC29AC6A79}" type="slidenum">
              <a:rPr lang="en-US" smtClean="0"/>
              <a:t>‹#›</a:t>
            </a:fld>
            <a:endParaRPr lang="en-US"/>
          </a:p>
        </p:txBody>
      </p:sp>
    </p:spTree>
    <p:extLst>
      <p:ext uri="{BB962C8B-B14F-4D97-AF65-F5344CB8AC3E}">
        <p14:creationId xmlns:p14="http://schemas.microsoft.com/office/powerpoint/2010/main" val="3162887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3A122-46E2-4785-99A0-C9E05B3703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08EDDF-066F-4F2E-8557-C86651E2420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C9F3B6-13EF-47A9-9033-F70A79E3DC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1934E6-BF2B-497D-9B93-CD59E45A1E7B}"/>
              </a:ext>
            </a:extLst>
          </p:cNvPr>
          <p:cNvSpPr>
            <a:spLocks noGrp="1"/>
          </p:cNvSpPr>
          <p:nvPr>
            <p:ph type="dt" sz="half" idx="10"/>
          </p:nvPr>
        </p:nvSpPr>
        <p:spPr/>
        <p:txBody>
          <a:bodyPr/>
          <a:lstStyle/>
          <a:p>
            <a:fld id="{A1413543-1A80-4C28-93A6-70AB3DC3AE14}" type="datetime1">
              <a:rPr lang="en-US" smtClean="0"/>
              <a:t>4/27/2020</a:t>
            </a:fld>
            <a:endParaRPr lang="en-US"/>
          </a:p>
        </p:txBody>
      </p:sp>
      <p:sp>
        <p:nvSpPr>
          <p:cNvPr id="6" name="Footer Placeholder 5">
            <a:extLst>
              <a:ext uri="{FF2B5EF4-FFF2-40B4-BE49-F238E27FC236}">
                <a16:creationId xmlns:a16="http://schemas.microsoft.com/office/drawing/2014/main" id="{B00ECDF1-979E-4BCE-B8C8-C69101211EE1}"/>
              </a:ext>
            </a:extLst>
          </p:cNvPr>
          <p:cNvSpPr>
            <a:spLocks noGrp="1"/>
          </p:cNvSpPr>
          <p:nvPr>
            <p:ph type="ftr" sz="quarter" idx="11"/>
          </p:nvPr>
        </p:nvSpPr>
        <p:spPr/>
        <p:txBody>
          <a:bodyPr/>
          <a:lstStyle/>
          <a:p>
            <a:r>
              <a:rPr lang="en-US"/>
              <a:t>Prepared by Teme6060sgen W. UoG, Midwifery</a:t>
            </a:r>
          </a:p>
        </p:txBody>
      </p:sp>
      <p:sp>
        <p:nvSpPr>
          <p:cNvPr id="7" name="Slide Number Placeholder 6">
            <a:extLst>
              <a:ext uri="{FF2B5EF4-FFF2-40B4-BE49-F238E27FC236}">
                <a16:creationId xmlns:a16="http://schemas.microsoft.com/office/drawing/2014/main" id="{98C363BC-E628-4BB2-B70A-2F2C0E0FE0F3}"/>
              </a:ext>
            </a:extLst>
          </p:cNvPr>
          <p:cNvSpPr>
            <a:spLocks noGrp="1"/>
          </p:cNvSpPr>
          <p:nvPr>
            <p:ph type="sldNum" sz="quarter" idx="12"/>
          </p:nvPr>
        </p:nvSpPr>
        <p:spPr/>
        <p:txBody>
          <a:bodyPr/>
          <a:lstStyle/>
          <a:p>
            <a:fld id="{F9F90CF6-09C6-46D9-B788-B9DC29AC6A79}" type="slidenum">
              <a:rPr lang="en-US" smtClean="0"/>
              <a:t>‹#›</a:t>
            </a:fld>
            <a:endParaRPr lang="en-US"/>
          </a:p>
        </p:txBody>
      </p:sp>
    </p:spTree>
    <p:extLst>
      <p:ext uri="{BB962C8B-B14F-4D97-AF65-F5344CB8AC3E}">
        <p14:creationId xmlns:p14="http://schemas.microsoft.com/office/powerpoint/2010/main" val="3862364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F774D-E1E9-419B-99F0-4F18D62687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150568-CB97-4208-8C4D-A9CC45FA7F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A093BD-F2F9-446C-9BF8-FF58ABADAC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6D363E-15B1-4176-B150-2CB44B282D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7676DA-F4AC-4C40-9D5A-0E40222D29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690342-EB17-43F1-81C5-4F291D277EC6}"/>
              </a:ext>
            </a:extLst>
          </p:cNvPr>
          <p:cNvSpPr>
            <a:spLocks noGrp="1"/>
          </p:cNvSpPr>
          <p:nvPr>
            <p:ph type="dt" sz="half" idx="10"/>
          </p:nvPr>
        </p:nvSpPr>
        <p:spPr/>
        <p:txBody>
          <a:bodyPr/>
          <a:lstStyle/>
          <a:p>
            <a:fld id="{BCCF825E-C1EC-4971-85F6-75C109BB1556}" type="datetime1">
              <a:rPr lang="en-US" smtClean="0"/>
              <a:t>4/27/2020</a:t>
            </a:fld>
            <a:endParaRPr lang="en-US"/>
          </a:p>
        </p:txBody>
      </p:sp>
      <p:sp>
        <p:nvSpPr>
          <p:cNvPr id="8" name="Footer Placeholder 7">
            <a:extLst>
              <a:ext uri="{FF2B5EF4-FFF2-40B4-BE49-F238E27FC236}">
                <a16:creationId xmlns:a16="http://schemas.microsoft.com/office/drawing/2014/main" id="{08C16B76-5D31-4051-9322-BD01679B3DAE}"/>
              </a:ext>
            </a:extLst>
          </p:cNvPr>
          <p:cNvSpPr>
            <a:spLocks noGrp="1"/>
          </p:cNvSpPr>
          <p:nvPr>
            <p:ph type="ftr" sz="quarter" idx="11"/>
          </p:nvPr>
        </p:nvSpPr>
        <p:spPr/>
        <p:txBody>
          <a:bodyPr/>
          <a:lstStyle/>
          <a:p>
            <a:r>
              <a:rPr lang="en-US"/>
              <a:t>Prepared by Teme6060sgen W. UoG, Midwifery</a:t>
            </a:r>
          </a:p>
        </p:txBody>
      </p:sp>
      <p:sp>
        <p:nvSpPr>
          <p:cNvPr id="9" name="Slide Number Placeholder 8">
            <a:extLst>
              <a:ext uri="{FF2B5EF4-FFF2-40B4-BE49-F238E27FC236}">
                <a16:creationId xmlns:a16="http://schemas.microsoft.com/office/drawing/2014/main" id="{6DBAA2AA-193D-4AC8-ABAD-F6400BF2D9D9}"/>
              </a:ext>
            </a:extLst>
          </p:cNvPr>
          <p:cNvSpPr>
            <a:spLocks noGrp="1"/>
          </p:cNvSpPr>
          <p:nvPr>
            <p:ph type="sldNum" sz="quarter" idx="12"/>
          </p:nvPr>
        </p:nvSpPr>
        <p:spPr/>
        <p:txBody>
          <a:bodyPr/>
          <a:lstStyle/>
          <a:p>
            <a:fld id="{F9F90CF6-09C6-46D9-B788-B9DC29AC6A79}" type="slidenum">
              <a:rPr lang="en-US" smtClean="0"/>
              <a:t>‹#›</a:t>
            </a:fld>
            <a:endParaRPr lang="en-US"/>
          </a:p>
        </p:txBody>
      </p:sp>
    </p:spTree>
    <p:extLst>
      <p:ext uri="{BB962C8B-B14F-4D97-AF65-F5344CB8AC3E}">
        <p14:creationId xmlns:p14="http://schemas.microsoft.com/office/powerpoint/2010/main" val="2617401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61049-6FB9-4A4F-8912-103D0149739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367635-A0A0-43A6-9C5E-F30439773A23}"/>
              </a:ext>
            </a:extLst>
          </p:cNvPr>
          <p:cNvSpPr>
            <a:spLocks noGrp="1"/>
          </p:cNvSpPr>
          <p:nvPr>
            <p:ph type="dt" sz="half" idx="10"/>
          </p:nvPr>
        </p:nvSpPr>
        <p:spPr/>
        <p:txBody>
          <a:bodyPr/>
          <a:lstStyle/>
          <a:p>
            <a:fld id="{7BD72463-0B3F-4702-8360-BB6F5AA4B186}" type="datetime1">
              <a:rPr lang="en-US" smtClean="0"/>
              <a:t>4/27/2020</a:t>
            </a:fld>
            <a:endParaRPr lang="en-US"/>
          </a:p>
        </p:txBody>
      </p:sp>
      <p:sp>
        <p:nvSpPr>
          <p:cNvPr id="4" name="Footer Placeholder 3">
            <a:extLst>
              <a:ext uri="{FF2B5EF4-FFF2-40B4-BE49-F238E27FC236}">
                <a16:creationId xmlns:a16="http://schemas.microsoft.com/office/drawing/2014/main" id="{C9DA97A3-6846-4248-AF1D-0612B597AC31}"/>
              </a:ext>
            </a:extLst>
          </p:cNvPr>
          <p:cNvSpPr>
            <a:spLocks noGrp="1"/>
          </p:cNvSpPr>
          <p:nvPr>
            <p:ph type="ftr" sz="quarter" idx="11"/>
          </p:nvPr>
        </p:nvSpPr>
        <p:spPr/>
        <p:txBody>
          <a:bodyPr/>
          <a:lstStyle/>
          <a:p>
            <a:r>
              <a:rPr lang="en-US"/>
              <a:t>Prepared by Teme6060sgen W. UoG, Midwifery</a:t>
            </a:r>
          </a:p>
        </p:txBody>
      </p:sp>
      <p:sp>
        <p:nvSpPr>
          <p:cNvPr id="5" name="Slide Number Placeholder 4">
            <a:extLst>
              <a:ext uri="{FF2B5EF4-FFF2-40B4-BE49-F238E27FC236}">
                <a16:creationId xmlns:a16="http://schemas.microsoft.com/office/drawing/2014/main" id="{5F824BC5-EEFA-4D3B-B6EA-7900170CC218}"/>
              </a:ext>
            </a:extLst>
          </p:cNvPr>
          <p:cNvSpPr>
            <a:spLocks noGrp="1"/>
          </p:cNvSpPr>
          <p:nvPr>
            <p:ph type="sldNum" sz="quarter" idx="12"/>
          </p:nvPr>
        </p:nvSpPr>
        <p:spPr/>
        <p:txBody>
          <a:bodyPr/>
          <a:lstStyle/>
          <a:p>
            <a:fld id="{F9F90CF6-09C6-46D9-B788-B9DC29AC6A79}" type="slidenum">
              <a:rPr lang="en-US" smtClean="0"/>
              <a:t>‹#›</a:t>
            </a:fld>
            <a:endParaRPr lang="en-US"/>
          </a:p>
        </p:txBody>
      </p:sp>
    </p:spTree>
    <p:extLst>
      <p:ext uri="{BB962C8B-B14F-4D97-AF65-F5344CB8AC3E}">
        <p14:creationId xmlns:p14="http://schemas.microsoft.com/office/powerpoint/2010/main" val="2791011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E78973-8374-4DD6-8A49-109287CE2EBC}"/>
              </a:ext>
            </a:extLst>
          </p:cNvPr>
          <p:cNvSpPr>
            <a:spLocks noGrp="1"/>
          </p:cNvSpPr>
          <p:nvPr>
            <p:ph type="dt" sz="half" idx="10"/>
          </p:nvPr>
        </p:nvSpPr>
        <p:spPr/>
        <p:txBody>
          <a:bodyPr/>
          <a:lstStyle/>
          <a:p>
            <a:fld id="{94904B53-38ED-4886-93DC-7C108BA66F14}" type="datetime1">
              <a:rPr lang="en-US" smtClean="0"/>
              <a:t>4/27/2020</a:t>
            </a:fld>
            <a:endParaRPr lang="en-US"/>
          </a:p>
        </p:txBody>
      </p:sp>
      <p:sp>
        <p:nvSpPr>
          <p:cNvPr id="3" name="Footer Placeholder 2">
            <a:extLst>
              <a:ext uri="{FF2B5EF4-FFF2-40B4-BE49-F238E27FC236}">
                <a16:creationId xmlns:a16="http://schemas.microsoft.com/office/drawing/2014/main" id="{80866A5E-0D02-4740-861F-3040462BD474}"/>
              </a:ext>
            </a:extLst>
          </p:cNvPr>
          <p:cNvSpPr>
            <a:spLocks noGrp="1"/>
          </p:cNvSpPr>
          <p:nvPr>
            <p:ph type="ftr" sz="quarter" idx="11"/>
          </p:nvPr>
        </p:nvSpPr>
        <p:spPr/>
        <p:txBody>
          <a:bodyPr/>
          <a:lstStyle/>
          <a:p>
            <a:r>
              <a:rPr lang="en-US"/>
              <a:t>Prepared by Teme6060sgen W. UoG, Midwifery</a:t>
            </a:r>
          </a:p>
        </p:txBody>
      </p:sp>
      <p:sp>
        <p:nvSpPr>
          <p:cNvPr id="4" name="Slide Number Placeholder 3">
            <a:extLst>
              <a:ext uri="{FF2B5EF4-FFF2-40B4-BE49-F238E27FC236}">
                <a16:creationId xmlns:a16="http://schemas.microsoft.com/office/drawing/2014/main" id="{834A73E0-EC8E-4E94-922B-E4F2AE7EB626}"/>
              </a:ext>
            </a:extLst>
          </p:cNvPr>
          <p:cNvSpPr>
            <a:spLocks noGrp="1"/>
          </p:cNvSpPr>
          <p:nvPr>
            <p:ph type="sldNum" sz="quarter" idx="12"/>
          </p:nvPr>
        </p:nvSpPr>
        <p:spPr/>
        <p:txBody>
          <a:bodyPr/>
          <a:lstStyle/>
          <a:p>
            <a:fld id="{F9F90CF6-09C6-46D9-B788-B9DC29AC6A79}" type="slidenum">
              <a:rPr lang="en-US" smtClean="0"/>
              <a:t>‹#›</a:t>
            </a:fld>
            <a:endParaRPr lang="en-US"/>
          </a:p>
        </p:txBody>
      </p:sp>
    </p:spTree>
    <p:extLst>
      <p:ext uri="{BB962C8B-B14F-4D97-AF65-F5344CB8AC3E}">
        <p14:creationId xmlns:p14="http://schemas.microsoft.com/office/powerpoint/2010/main" val="3893921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C59FC-CA09-41A7-8D66-2D77AE5A22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6CB821-C425-44DA-AF73-DF60C17166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B42BB8-912D-4120-A488-25E008FA44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723DCB-90AF-4D4A-A19A-5C06829AB2BD}"/>
              </a:ext>
            </a:extLst>
          </p:cNvPr>
          <p:cNvSpPr>
            <a:spLocks noGrp="1"/>
          </p:cNvSpPr>
          <p:nvPr>
            <p:ph type="dt" sz="half" idx="10"/>
          </p:nvPr>
        </p:nvSpPr>
        <p:spPr/>
        <p:txBody>
          <a:bodyPr/>
          <a:lstStyle/>
          <a:p>
            <a:fld id="{4EA7512C-B880-40A4-A0A8-B5D3533A3308}" type="datetime1">
              <a:rPr lang="en-US" smtClean="0"/>
              <a:t>4/27/2020</a:t>
            </a:fld>
            <a:endParaRPr lang="en-US"/>
          </a:p>
        </p:txBody>
      </p:sp>
      <p:sp>
        <p:nvSpPr>
          <p:cNvPr id="6" name="Footer Placeholder 5">
            <a:extLst>
              <a:ext uri="{FF2B5EF4-FFF2-40B4-BE49-F238E27FC236}">
                <a16:creationId xmlns:a16="http://schemas.microsoft.com/office/drawing/2014/main" id="{DDE5C873-1006-4FDF-8C31-74907362CD61}"/>
              </a:ext>
            </a:extLst>
          </p:cNvPr>
          <p:cNvSpPr>
            <a:spLocks noGrp="1"/>
          </p:cNvSpPr>
          <p:nvPr>
            <p:ph type="ftr" sz="quarter" idx="11"/>
          </p:nvPr>
        </p:nvSpPr>
        <p:spPr/>
        <p:txBody>
          <a:bodyPr/>
          <a:lstStyle/>
          <a:p>
            <a:r>
              <a:rPr lang="en-US"/>
              <a:t>Prepared by Teme6060sgen W. UoG, Midwifery</a:t>
            </a:r>
          </a:p>
        </p:txBody>
      </p:sp>
      <p:sp>
        <p:nvSpPr>
          <p:cNvPr id="7" name="Slide Number Placeholder 6">
            <a:extLst>
              <a:ext uri="{FF2B5EF4-FFF2-40B4-BE49-F238E27FC236}">
                <a16:creationId xmlns:a16="http://schemas.microsoft.com/office/drawing/2014/main" id="{5817C999-E0B6-461B-B502-0B0085BDE9A6}"/>
              </a:ext>
            </a:extLst>
          </p:cNvPr>
          <p:cNvSpPr>
            <a:spLocks noGrp="1"/>
          </p:cNvSpPr>
          <p:nvPr>
            <p:ph type="sldNum" sz="quarter" idx="12"/>
          </p:nvPr>
        </p:nvSpPr>
        <p:spPr/>
        <p:txBody>
          <a:bodyPr/>
          <a:lstStyle/>
          <a:p>
            <a:fld id="{F9F90CF6-09C6-46D9-B788-B9DC29AC6A79}" type="slidenum">
              <a:rPr lang="en-US" smtClean="0"/>
              <a:t>‹#›</a:t>
            </a:fld>
            <a:endParaRPr lang="en-US"/>
          </a:p>
        </p:txBody>
      </p:sp>
    </p:spTree>
    <p:extLst>
      <p:ext uri="{BB962C8B-B14F-4D97-AF65-F5344CB8AC3E}">
        <p14:creationId xmlns:p14="http://schemas.microsoft.com/office/powerpoint/2010/main" val="4058561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6E9A9-D403-4E1D-8BE8-C56BD27FEF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9493D7-0082-415D-A784-8860892CD4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070387-D21F-426F-9586-A95A5B04FF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B8335E-686E-4681-9738-08900B95FB43}"/>
              </a:ext>
            </a:extLst>
          </p:cNvPr>
          <p:cNvSpPr>
            <a:spLocks noGrp="1"/>
          </p:cNvSpPr>
          <p:nvPr>
            <p:ph type="dt" sz="half" idx="10"/>
          </p:nvPr>
        </p:nvSpPr>
        <p:spPr/>
        <p:txBody>
          <a:bodyPr/>
          <a:lstStyle/>
          <a:p>
            <a:fld id="{C5E6136D-6986-4D72-9949-64821D49BBF8}" type="datetime1">
              <a:rPr lang="en-US" smtClean="0"/>
              <a:t>4/27/2020</a:t>
            </a:fld>
            <a:endParaRPr lang="en-US"/>
          </a:p>
        </p:txBody>
      </p:sp>
      <p:sp>
        <p:nvSpPr>
          <p:cNvPr id="6" name="Footer Placeholder 5">
            <a:extLst>
              <a:ext uri="{FF2B5EF4-FFF2-40B4-BE49-F238E27FC236}">
                <a16:creationId xmlns:a16="http://schemas.microsoft.com/office/drawing/2014/main" id="{2EC21341-4EA4-4120-AFC7-1A55183A6EF2}"/>
              </a:ext>
            </a:extLst>
          </p:cNvPr>
          <p:cNvSpPr>
            <a:spLocks noGrp="1"/>
          </p:cNvSpPr>
          <p:nvPr>
            <p:ph type="ftr" sz="quarter" idx="11"/>
          </p:nvPr>
        </p:nvSpPr>
        <p:spPr/>
        <p:txBody>
          <a:bodyPr/>
          <a:lstStyle/>
          <a:p>
            <a:r>
              <a:rPr lang="en-US"/>
              <a:t>Prepared by Teme6060sgen W. UoG, Midwifery</a:t>
            </a:r>
          </a:p>
        </p:txBody>
      </p:sp>
      <p:sp>
        <p:nvSpPr>
          <p:cNvPr id="7" name="Slide Number Placeholder 6">
            <a:extLst>
              <a:ext uri="{FF2B5EF4-FFF2-40B4-BE49-F238E27FC236}">
                <a16:creationId xmlns:a16="http://schemas.microsoft.com/office/drawing/2014/main" id="{FDA3759A-F528-4DFC-AB3C-D00A0CD8DD6D}"/>
              </a:ext>
            </a:extLst>
          </p:cNvPr>
          <p:cNvSpPr>
            <a:spLocks noGrp="1"/>
          </p:cNvSpPr>
          <p:nvPr>
            <p:ph type="sldNum" sz="quarter" idx="12"/>
          </p:nvPr>
        </p:nvSpPr>
        <p:spPr/>
        <p:txBody>
          <a:bodyPr/>
          <a:lstStyle/>
          <a:p>
            <a:fld id="{F9F90CF6-09C6-46D9-B788-B9DC29AC6A79}" type="slidenum">
              <a:rPr lang="en-US" smtClean="0"/>
              <a:t>‹#›</a:t>
            </a:fld>
            <a:endParaRPr lang="en-US"/>
          </a:p>
        </p:txBody>
      </p:sp>
    </p:spTree>
    <p:extLst>
      <p:ext uri="{BB962C8B-B14F-4D97-AF65-F5344CB8AC3E}">
        <p14:creationId xmlns:p14="http://schemas.microsoft.com/office/powerpoint/2010/main" val="2946645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848179-5D72-48ED-B0E4-B0F65A0935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21DE272-A4A6-4374-950F-097CABBCB4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8D714D-4A9E-4951-A151-18D36E6118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5CAA6-66FB-49A8-B94A-6E7B1628757F}" type="datetime1">
              <a:rPr lang="en-US" smtClean="0"/>
              <a:t>4/27/2020</a:t>
            </a:fld>
            <a:endParaRPr lang="en-US"/>
          </a:p>
        </p:txBody>
      </p:sp>
      <p:sp>
        <p:nvSpPr>
          <p:cNvPr id="5" name="Footer Placeholder 4">
            <a:extLst>
              <a:ext uri="{FF2B5EF4-FFF2-40B4-BE49-F238E27FC236}">
                <a16:creationId xmlns:a16="http://schemas.microsoft.com/office/drawing/2014/main" id="{74929DC9-84B0-4916-A7CF-3D242579C7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Prepared by Teme6060sgen W. UoG, Midwifery</a:t>
            </a:r>
          </a:p>
        </p:txBody>
      </p:sp>
      <p:sp>
        <p:nvSpPr>
          <p:cNvPr id="6" name="Slide Number Placeholder 5">
            <a:extLst>
              <a:ext uri="{FF2B5EF4-FFF2-40B4-BE49-F238E27FC236}">
                <a16:creationId xmlns:a16="http://schemas.microsoft.com/office/drawing/2014/main" id="{FA74B8AC-DFEA-4A45-B173-CBE97E10A0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F90CF6-09C6-46D9-B788-B9DC29AC6A79}" type="slidenum">
              <a:rPr lang="en-US" smtClean="0"/>
              <a:t>‹#›</a:t>
            </a:fld>
            <a:endParaRPr lang="en-US"/>
          </a:p>
        </p:txBody>
      </p:sp>
    </p:spTree>
    <p:extLst>
      <p:ext uri="{BB962C8B-B14F-4D97-AF65-F5344CB8AC3E}">
        <p14:creationId xmlns:p14="http://schemas.microsoft.com/office/powerpoint/2010/main" val="28489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D3C0153-17D9-4847-A8A8-1B2F4354BAC7}"/>
              </a:ext>
            </a:extLst>
          </p:cNvPr>
          <p:cNvSpPr>
            <a:spLocks noGrp="1"/>
          </p:cNvSpPr>
          <p:nvPr>
            <p:ph type="subTitle" idx="1"/>
          </p:nvPr>
        </p:nvSpPr>
        <p:spPr>
          <a:xfrm>
            <a:off x="1524000" y="815926"/>
            <a:ext cx="9144000" cy="4951828"/>
          </a:xfrm>
        </p:spPr>
        <p:txBody>
          <a:bodyPr>
            <a:normAutofit fontScale="92500" lnSpcReduction="20000"/>
          </a:bodyPr>
          <a:lstStyle/>
          <a:p>
            <a:pPr>
              <a:lnSpc>
                <a:spcPct val="200000"/>
              </a:lnSpc>
            </a:pPr>
            <a:r>
              <a:rPr lang="en-US" sz="3600" b="1" u="sng" dirty="0"/>
              <a:t>Labor and delivery module for Generic BSc Midwifery program in Ethiopia </a:t>
            </a:r>
          </a:p>
          <a:p>
            <a:pPr algn="l">
              <a:lnSpc>
                <a:spcPct val="200000"/>
              </a:lnSpc>
            </a:pPr>
            <a:r>
              <a:rPr lang="en-US" sz="3600" b="1" dirty="0"/>
              <a:t>Module Name: </a:t>
            </a:r>
            <a:r>
              <a:rPr lang="en-US" sz="3600" dirty="0"/>
              <a:t>Labor and Delivery</a:t>
            </a:r>
          </a:p>
          <a:p>
            <a:pPr algn="l">
              <a:lnSpc>
                <a:spcPct val="200000"/>
              </a:lnSpc>
            </a:pPr>
            <a:r>
              <a:rPr lang="en-US" sz="3600" b="1" dirty="0"/>
              <a:t>Module Code: </a:t>
            </a:r>
            <a:r>
              <a:rPr lang="en-US" sz="3600" dirty="0"/>
              <a:t>MidwM-3121 </a:t>
            </a:r>
          </a:p>
          <a:p>
            <a:pPr algn="l">
              <a:lnSpc>
                <a:spcPct val="200000"/>
              </a:lnSpc>
            </a:pPr>
            <a:r>
              <a:rPr lang="en-US" sz="3600" b="1" dirty="0"/>
              <a:t>Part II: </a:t>
            </a:r>
            <a:r>
              <a:rPr lang="en-US" sz="3600" dirty="0"/>
              <a:t>Week 5-8</a:t>
            </a:r>
            <a:r>
              <a:rPr lang="en-US" sz="3600" b="1" dirty="0"/>
              <a:t> </a:t>
            </a:r>
            <a:r>
              <a:rPr lang="en-US" sz="3600" dirty="0"/>
              <a:t> </a:t>
            </a:r>
          </a:p>
        </p:txBody>
      </p:sp>
      <p:sp>
        <p:nvSpPr>
          <p:cNvPr id="2" name="Date Placeholder 1">
            <a:extLst>
              <a:ext uri="{FF2B5EF4-FFF2-40B4-BE49-F238E27FC236}">
                <a16:creationId xmlns:a16="http://schemas.microsoft.com/office/drawing/2014/main" id="{FC498828-1BCE-453B-BDAC-A47F8541AD08}"/>
              </a:ext>
            </a:extLst>
          </p:cNvPr>
          <p:cNvSpPr>
            <a:spLocks noGrp="1"/>
          </p:cNvSpPr>
          <p:nvPr>
            <p:ph type="dt" sz="half" idx="10"/>
          </p:nvPr>
        </p:nvSpPr>
        <p:spPr/>
        <p:txBody>
          <a:bodyPr/>
          <a:lstStyle/>
          <a:p>
            <a:fld id="{CEA97163-6106-40AE-A179-222A300E5228}" type="datetime1">
              <a:rPr lang="en-US" smtClean="0"/>
              <a:t>4/27/2020</a:t>
            </a:fld>
            <a:endParaRPr lang="en-US"/>
          </a:p>
        </p:txBody>
      </p:sp>
      <p:sp>
        <p:nvSpPr>
          <p:cNvPr id="5" name="Slide Number Placeholder 4">
            <a:extLst>
              <a:ext uri="{FF2B5EF4-FFF2-40B4-BE49-F238E27FC236}">
                <a16:creationId xmlns:a16="http://schemas.microsoft.com/office/drawing/2014/main" id="{9B0958E7-3791-41A4-BEB9-1F03827CCD19}"/>
              </a:ext>
            </a:extLst>
          </p:cNvPr>
          <p:cNvSpPr>
            <a:spLocks noGrp="1"/>
          </p:cNvSpPr>
          <p:nvPr>
            <p:ph type="sldNum" sz="quarter" idx="12"/>
          </p:nvPr>
        </p:nvSpPr>
        <p:spPr/>
        <p:txBody>
          <a:bodyPr/>
          <a:lstStyle/>
          <a:p>
            <a:fld id="{F9F90CF6-09C6-46D9-B788-B9DC29AC6A79}" type="slidenum">
              <a:rPr lang="en-US" smtClean="0"/>
              <a:t>1</a:t>
            </a:fld>
            <a:endParaRPr lang="en-US"/>
          </a:p>
        </p:txBody>
      </p:sp>
      <p:sp>
        <p:nvSpPr>
          <p:cNvPr id="6" name="Footer Placeholder 5">
            <a:extLst>
              <a:ext uri="{FF2B5EF4-FFF2-40B4-BE49-F238E27FC236}">
                <a16:creationId xmlns:a16="http://schemas.microsoft.com/office/drawing/2014/main" id="{289202DE-057E-4E2C-AE61-D5D7C7B6E6DC}"/>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2394643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Dystocia</a:t>
            </a:r>
            <a:r>
              <a:rPr lang="en-US" dirty="0"/>
              <a:t> </a:t>
            </a:r>
            <a:r>
              <a:rPr lang="en-US" b="1" dirty="0"/>
              <a:t>(3 of 3) </a:t>
            </a:r>
            <a:endParaRPr lang="en-US" dirty="0"/>
          </a:p>
        </p:txBody>
      </p:sp>
      <p:sp>
        <p:nvSpPr>
          <p:cNvPr id="3" name="Content Placeholder 2"/>
          <p:cNvSpPr>
            <a:spLocks noGrp="1"/>
          </p:cNvSpPr>
          <p:nvPr>
            <p:ph idx="1"/>
          </p:nvPr>
        </p:nvSpPr>
        <p:spPr>
          <a:xfrm>
            <a:off x="838200" y="1690688"/>
            <a:ext cx="10515600" cy="4555367"/>
          </a:xfrm>
        </p:spPr>
        <p:txBody>
          <a:bodyPr>
            <a:normAutofit/>
          </a:bodyPr>
          <a:lstStyle/>
          <a:p>
            <a:pPr>
              <a:lnSpc>
                <a:spcPct val="150000"/>
              </a:lnSpc>
            </a:pPr>
            <a:r>
              <a:rPr lang="en-US" dirty="0"/>
              <a:t>these abnormalities can be mechanistically simplified into three categories:</a:t>
            </a:r>
          </a:p>
          <a:p>
            <a:pPr lvl="1">
              <a:lnSpc>
                <a:spcPct val="150000"/>
              </a:lnSpc>
            </a:pPr>
            <a:r>
              <a:rPr lang="en-US" sz="2800" dirty="0"/>
              <a:t>Abnormalities of the </a:t>
            </a:r>
            <a:r>
              <a:rPr lang="en-US" sz="2800" i="1" dirty="0"/>
              <a:t>powers</a:t>
            </a:r>
            <a:r>
              <a:rPr lang="en-US" sz="2800" dirty="0"/>
              <a:t>—uterine contractility and maternal expulsive effort</a:t>
            </a:r>
          </a:p>
          <a:p>
            <a:pPr lvl="1">
              <a:lnSpc>
                <a:spcPct val="150000"/>
              </a:lnSpc>
            </a:pPr>
            <a:r>
              <a:rPr lang="en-US" sz="2800" dirty="0"/>
              <a:t>Abnormalities involving the </a:t>
            </a:r>
            <a:r>
              <a:rPr lang="en-US" sz="2800" i="1" dirty="0"/>
              <a:t>passenger</a:t>
            </a:r>
            <a:r>
              <a:rPr lang="en-US" sz="2800" dirty="0"/>
              <a:t>—the fetus</a:t>
            </a:r>
          </a:p>
          <a:p>
            <a:pPr lvl="1">
              <a:lnSpc>
                <a:spcPct val="150000"/>
              </a:lnSpc>
            </a:pPr>
            <a:r>
              <a:rPr lang="en-US" sz="2800" dirty="0"/>
              <a:t>Abnormalities of the </a:t>
            </a:r>
            <a:r>
              <a:rPr lang="en-US" sz="2800" i="1" dirty="0"/>
              <a:t>passage</a:t>
            </a:r>
            <a:r>
              <a:rPr lang="en-US" sz="2800" dirty="0"/>
              <a:t>—the pelvis</a:t>
            </a:r>
          </a:p>
        </p:txBody>
      </p:sp>
      <p:sp>
        <p:nvSpPr>
          <p:cNvPr id="4" name="Date Placeholder 3"/>
          <p:cNvSpPr>
            <a:spLocks noGrp="1"/>
          </p:cNvSpPr>
          <p:nvPr>
            <p:ph type="dt" sz="half" idx="10"/>
          </p:nvPr>
        </p:nvSpPr>
        <p:spPr/>
        <p:txBody>
          <a:bodyPr/>
          <a:lstStyle/>
          <a:p>
            <a:fld id="{FD045F7E-713D-4412-89AC-2A31AD8D195E}"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10</a:t>
            </a:fld>
            <a:endParaRPr lang="en-US"/>
          </a:p>
        </p:txBody>
      </p:sp>
      <p:sp>
        <p:nvSpPr>
          <p:cNvPr id="7" name="Footer Placeholder 6">
            <a:extLst>
              <a:ext uri="{FF2B5EF4-FFF2-40B4-BE49-F238E27FC236}">
                <a16:creationId xmlns:a16="http://schemas.microsoft.com/office/drawing/2014/main" id="{1CD0B2D3-FD9F-4307-9AFE-6DE936832151}"/>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Abnormal labor</a:t>
            </a:r>
            <a:endParaRPr lang="en-US" dirty="0"/>
          </a:p>
        </p:txBody>
      </p:sp>
      <p:sp>
        <p:nvSpPr>
          <p:cNvPr id="3" name="Content Placeholder 2"/>
          <p:cNvSpPr>
            <a:spLocks noGrp="1"/>
          </p:cNvSpPr>
          <p:nvPr>
            <p:ph idx="1"/>
          </p:nvPr>
        </p:nvSpPr>
        <p:spPr>
          <a:xfrm>
            <a:off x="838199" y="1491175"/>
            <a:ext cx="10515599" cy="4909625"/>
          </a:xfrm>
        </p:spPr>
        <p:txBody>
          <a:bodyPr>
            <a:noAutofit/>
          </a:bodyPr>
          <a:lstStyle/>
          <a:p>
            <a:pPr>
              <a:lnSpc>
                <a:spcPct val="150000"/>
              </a:lnSpc>
              <a:buFont typeface="Wingdings" panose="05000000000000000000" pitchFamily="2" charset="2"/>
              <a:buChar char="§"/>
            </a:pPr>
            <a:r>
              <a:rPr lang="en-US" sz="2900" dirty="0"/>
              <a:t>Friedman described four abnormal patterns of labor: </a:t>
            </a:r>
          </a:p>
          <a:p>
            <a:pPr lvl="1">
              <a:lnSpc>
                <a:spcPct val="150000"/>
              </a:lnSpc>
            </a:pPr>
            <a:r>
              <a:rPr lang="en-US" sz="2900" dirty="0"/>
              <a:t>prolonged latent phase</a:t>
            </a:r>
          </a:p>
          <a:p>
            <a:pPr lvl="1">
              <a:lnSpc>
                <a:spcPct val="150000"/>
              </a:lnSpc>
            </a:pPr>
            <a:r>
              <a:rPr lang="en-US" sz="2900" dirty="0"/>
              <a:t>protraction disorders (protracted active-phase dilatation and protracted descent)</a:t>
            </a:r>
          </a:p>
          <a:p>
            <a:pPr lvl="1">
              <a:lnSpc>
                <a:spcPct val="150000"/>
              </a:lnSpc>
            </a:pPr>
            <a:r>
              <a:rPr lang="en-US" sz="2900" dirty="0"/>
              <a:t>arrest disorders (arrest of dilatation, arrest of descent, and failure of descent)</a:t>
            </a:r>
          </a:p>
          <a:p>
            <a:pPr lvl="1">
              <a:lnSpc>
                <a:spcPct val="150000"/>
              </a:lnSpc>
            </a:pPr>
            <a:r>
              <a:rPr lang="en-US" sz="2900" dirty="0"/>
              <a:t>precipitate labor disorders</a:t>
            </a:r>
          </a:p>
        </p:txBody>
      </p:sp>
      <p:sp>
        <p:nvSpPr>
          <p:cNvPr id="4" name="Date Placeholder 3"/>
          <p:cNvSpPr>
            <a:spLocks noGrp="1"/>
          </p:cNvSpPr>
          <p:nvPr>
            <p:ph type="dt" sz="half" idx="10"/>
          </p:nvPr>
        </p:nvSpPr>
        <p:spPr/>
        <p:txBody>
          <a:bodyPr/>
          <a:lstStyle/>
          <a:p>
            <a:fld id="{56B5DE81-D293-4C08-A86F-5F0EC9B214B4}"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11</a:t>
            </a:fld>
            <a:endParaRPr lang="en-US"/>
          </a:p>
        </p:txBody>
      </p:sp>
      <p:sp>
        <p:nvSpPr>
          <p:cNvPr id="7" name="Footer Placeholder 6">
            <a:extLst>
              <a:ext uri="{FF2B5EF4-FFF2-40B4-BE49-F238E27FC236}">
                <a16:creationId xmlns:a16="http://schemas.microsoft.com/office/drawing/2014/main" id="{9A04A405-DB20-43B4-B78D-DC85422E8FBD}"/>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Abnormal labor</a:t>
            </a:r>
            <a:endParaRPr lang="en-US" dirty="0"/>
          </a:p>
        </p:txBody>
      </p:sp>
      <p:sp>
        <p:nvSpPr>
          <p:cNvPr id="3" name="Content Placeholder 2"/>
          <p:cNvSpPr>
            <a:spLocks noGrp="1"/>
          </p:cNvSpPr>
          <p:nvPr>
            <p:ph idx="1"/>
          </p:nvPr>
        </p:nvSpPr>
        <p:spPr/>
        <p:txBody>
          <a:bodyPr>
            <a:normAutofit fontScale="92500" lnSpcReduction="10000"/>
          </a:bodyPr>
          <a:lstStyle/>
          <a:p>
            <a:r>
              <a:rPr lang="en-US" sz="3000" dirty="0"/>
              <a:t>prolonged latent phase</a:t>
            </a:r>
          </a:p>
          <a:p>
            <a:pPr lvl="1">
              <a:lnSpc>
                <a:spcPct val="150000"/>
              </a:lnSpc>
            </a:pPr>
            <a:r>
              <a:rPr lang="en-US" sz="3000" dirty="0"/>
              <a:t>from the onset of regular uterine contractions to the  beginning of the active phase of cervical dilatation (4 cm)</a:t>
            </a:r>
          </a:p>
          <a:p>
            <a:pPr lvl="1">
              <a:lnSpc>
                <a:spcPct val="150000"/>
              </a:lnSpc>
            </a:pPr>
            <a:r>
              <a:rPr lang="en-US" sz="3000" dirty="0"/>
              <a:t>latent phase averages 6.4 hours in nulliparas and 4.8 hours in multiparas</a:t>
            </a:r>
          </a:p>
          <a:p>
            <a:pPr lvl="1">
              <a:lnSpc>
                <a:spcPct val="150000"/>
              </a:lnSpc>
            </a:pPr>
            <a:r>
              <a:rPr lang="en-US" sz="3000" u="sng" dirty="0">
                <a:solidFill>
                  <a:srgbClr val="0070C0"/>
                </a:solidFill>
              </a:rPr>
              <a:t>abnormally prolonged</a:t>
            </a:r>
            <a:r>
              <a:rPr lang="en-US" sz="3000" dirty="0"/>
              <a:t> </a:t>
            </a:r>
          </a:p>
          <a:p>
            <a:pPr lvl="2">
              <a:lnSpc>
                <a:spcPct val="150000"/>
              </a:lnSpc>
            </a:pPr>
            <a:r>
              <a:rPr lang="en-US" sz="3000" dirty="0"/>
              <a:t>more than 20 hours in </a:t>
            </a:r>
            <a:r>
              <a:rPr lang="en-US" sz="3000" dirty="0" err="1"/>
              <a:t>nulliparas</a:t>
            </a:r>
            <a:r>
              <a:rPr lang="en-US" sz="3000" dirty="0"/>
              <a:t> or 14 hours in </a:t>
            </a:r>
            <a:r>
              <a:rPr lang="en-US" sz="3000" dirty="0" err="1"/>
              <a:t>multiparas</a:t>
            </a:r>
            <a:endParaRPr lang="en-US" sz="3000" dirty="0"/>
          </a:p>
        </p:txBody>
      </p:sp>
      <p:sp>
        <p:nvSpPr>
          <p:cNvPr id="4" name="Date Placeholder 3"/>
          <p:cNvSpPr>
            <a:spLocks noGrp="1"/>
          </p:cNvSpPr>
          <p:nvPr>
            <p:ph type="dt" sz="half" idx="10"/>
          </p:nvPr>
        </p:nvSpPr>
        <p:spPr/>
        <p:txBody>
          <a:bodyPr/>
          <a:lstStyle/>
          <a:p>
            <a:fld id="{2F2F8DC5-49BA-41B1-88CF-F8AD733A03BE}"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12</a:t>
            </a:fld>
            <a:endParaRPr lang="en-US"/>
          </a:p>
        </p:txBody>
      </p:sp>
      <p:sp>
        <p:nvSpPr>
          <p:cNvPr id="7" name="Footer Placeholder 6">
            <a:extLst>
              <a:ext uri="{FF2B5EF4-FFF2-40B4-BE49-F238E27FC236}">
                <a16:creationId xmlns:a16="http://schemas.microsoft.com/office/drawing/2014/main" id="{35D6560E-66CC-4F32-ABB6-9F9C78FBF6F2}"/>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90842"/>
            <a:ext cx="10515600" cy="1069145"/>
          </a:xfrm>
        </p:spPr>
        <p:txBody>
          <a:bodyPr>
            <a:normAutofit/>
          </a:bodyPr>
          <a:lstStyle/>
          <a:p>
            <a:r>
              <a:rPr lang="en-US" b="1" dirty="0"/>
              <a:t>Abnormal labor</a:t>
            </a:r>
            <a:endParaRPr lang="en-US" dirty="0"/>
          </a:p>
        </p:txBody>
      </p:sp>
      <p:sp>
        <p:nvSpPr>
          <p:cNvPr id="3" name="Content Placeholder 2"/>
          <p:cNvSpPr>
            <a:spLocks noGrp="1"/>
          </p:cNvSpPr>
          <p:nvPr>
            <p:ph idx="1"/>
          </p:nvPr>
        </p:nvSpPr>
        <p:spPr>
          <a:xfrm>
            <a:off x="838200" y="1659988"/>
            <a:ext cx="10515600" cy="4740812"/>
          </a:xfrm>
        </p:spPr>
        <p:txBody>
          <a:bodyPr>
            <a:noAutofit/>
          </a:bodyPr>
          <a:lstStyle/>
          <a:p>
            <a:pPr>
              <a:lnSpc>
                <a:spcPct val="110000"/>
              </a:lnSpc>
              <a:buFont typeface="Wingdings" panose="05000000000000000000" pitchFamily="2" charset="2"/>
              <a:buChar char="§"/>
            </a:pPr>
            <a:r>
              <a:rPr lang="en-US" dirty="0"/>
              <a:t>prolonged latent phase</a:t>
            </a:r>
          </a:p>
          <a:p>
            <a:pPr lvl="1">
              <a:lnSpc>
                <a:spcPct val="110000"/>
              </a:lnSpc>
            </a:pPr>
            <a:r>
              <a:rPr lang="en-US" sz="2800" u="sng" dirty="0">
                <a:solidFill>
                  <a:srgbClr val="0070C0"/>
                </a:solidFill>
              </a:rPr>
              <a:t>Causes:</a:t>
            </a:r>
          </a:p>
          <a:p>
            <a:pPr lvl="2">
              <a:lnSpc>
                <a:spcPct val="110000"/>
              </a:lnSpc>
              <a:buFont typeface="Wingdings" panose="05000000000000000000" pitchFamily="2" charset="2"/>
              <a:buChar char="ü"/>
            </a:pPr>
            <a:r>
              <a:rPr lang="en-US" sz="2800" dirty="0"/>
              <a:t>excessive sedation </a:t>
            </a:r>
          </a:p>
          <a:p>
            <a:pPr lvl="2">
              <a:lnSpc>
                <a:spcPct val="110000"/>
              </a:lnSpc>
              <a:buFont typeface="Wingdings" panose="05000000000000000000" pitchFamily="2" charset="2"/>
              <a:buChar char="ü"/>
            </a:pPr>
            <a:r>
              <a:rPr lang="en-US" sz="2800" dirty="0"/>
              <a:t>use of conduction or general anesthesia </a:t>
            </a:r>
          </a:p>
          <a:p>
            <a:pPr lvl="2">
              <a:lnSpc>
                <a:spcPct val="110000"/>
              </a:lnSpc>
              <a:buFont typeface="Wingdings" panose="05000000000000000000" pitchFamily="2" charset="2"/>
              <a:buChar char="ü"/>
            </a:pPr>
            <a:r>
              <a:rPr lang="en-US" sz="2800" dirty="0"/>
              <a:t>labor induction with an unfavorable cervix</a:t>
            </a:r>
          </a:p>
          <a:p>
            <a:pPr lvl="2">
              <a:lnSpc>
                <a:spcPct val="110000"/>
              </a:lnSpc>
              <a:buFont typeface="Wingdings" panose="05000000000000000000" pitchFamily="2" charset="2"/>
              <a:buChar char="ü"/>
            </a:pPr>
            <a:r>
              <a:rPr lang="en-US" sz="2800" dirty="0"/>
              <a:t>uterine dysfunction characterized by: </a:t>
            </a:r>
          </a:p>
          <a:p>
            <a:pPr lvl="3">
              <a:lnSpc>
                <a:spcPct val="110000"/>
              </a:lnSpc>
            </a:pPr>
            <a:r>
              <a:rPr lang="en-US" sz="2800" dirty="0"/>
              <a:t>weak, irregular, uncoordinated, and ineffective uterine contractions</a:t>
            </a:r>
          </a:p>
          <a:p>
            <a:pPr lvl="2">
              <a:lnSpc>
                <a:spcPct val="110000"/>
              </a:lnSpc>
              <a:buFont typeface="Wingdings" panose="05000000000000000000" pitchFamily="2" charset="2"/>
              <a:buChar char="ü"/>
            </a:pPr>
            <a:r>
              <a:rPr lang="en-US" sz="2800" dirty="0"/>
              <a:t>fetopelvic disproportion</a:t>
            </a:r>
          </a:p>
        </p:txBody>
      </p:sp>
      <p:sp>
        <p:nvSpPr>
          <p:cNvPr id="4" name="Date Placeholder 3"/>
          <p:cNvSpPr>
            <a:spLocks noGrp="1"/>
          </p:cNvSpPr>
          <p:nvPr>
            <p:ph type="dt" sz="half" idx="10"/>
          </p:nvPr>
        </p:nvSpPr>
        <p:spPr/>
        <p:txBody>
          <a:bodyPr/>
          <a:lstStyle/>
          <a:p>
            <a:fld id="{AE97AE0A-B319-49CC-B2B8-74A6D92B4AF0}"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13</a:t>
            </a:fld>
            <a:endParaRPr lang="en-US"/>
          </a:p>
        </p:txBody>
      </p:sp>
      <p:sp>
        <p:nvSpPr>
          <p:cNvPr id="7" name="Footer Placeholder 6">
            <a:extLst>
              <a:ext uri="{FF2B5EF4-FFF2-40B4-BE49-F238E27FC236}">
                <a16:creationId xmlns:a16="http://schemas.microsoft.com/office/drawing/2014/main" id="{5E2FE1FD-0962-45B5-83D1-DE75C6FCA260}"/>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B8919-ED5B-4C03-9C28-D38314C52338}"/>
              </a:ext>
            </a:extLst>
          </p:cNvPr>
          <p:cNvSpPr>
            <a:spLocks noGrp="1"/>
          </p:cNvSpPr>
          <p:nvPr>
            <p:ph type="title"/>
          </p:nvPr>
        </p:nvSpPr>
        <p:spPr/>
        <p:txBody>
          <a:bodyPr/>
          <a:lstStyle/>
          <a:p>
            <a:r>
              <a:rPr lang="en-US" b="1" dirty="0"/>
              <a:t>Abnormal labor</a:t>
            </a:r>
            <a:endParaRPr lang="en-US" dirty="0"/>
          </a:p>
        </p:txBody>
      </p:sp>
      <p:sp>
        <p:nvSpPr>
          <p:cNvPr id="3" name="Content Placeholder 2">
            <a:extLst>
              <a:ext uri="{FF2B5EF4-FFF2-40B4-BE49-F238E27FC236}">
                <a16:creationId xmlns:a16="http://schemas.microsoft.com/office/drawing/2014/main" id="{F638A4A6-F5AA-4EEF-943F-0F5874DFF488}"/>
              </a:ext>
            </a:extLst>
          </p:cNvPr>
          <p:cNvSpPr>
            <a:spLocks noGrp="1"/>
          </p:cNvSpPr>
          <p:nvPr>
            <p:ph idx="1"/>
          </p:nvPr>
        </p:nvSpPr>
        <p:spPr>
          <a:xfrm>
            <a:off x="838200" y="1690688"/>
            <a:ext cx="10515600" cy="4486275"/>
          </a:xfrm>
        </p:spPr>
        <p:txBody>
          <a:bodyPr>
            <a:normAutofit fontScale="92500" lnSpcReduction="10000"/>
          </a:bodyPr>
          <a:lstStyle/>
          <a:p>
            <a:pPr>
              <a:lnSpc>
                <a:spcPct val="150000"/>
              </a:lnSpc>
              <a:buFont typeface="Wingdings" panose="05000000000000000000" pitchFamily="2" charset="2"/>
              <a:buChar char="§"/>
            </a:pPr>
            <a:r>
              <a:rPr lang="en-US" dirty="0"/>
              <a:t>prolonged latent phase</a:t>
            </a:r>
          </a:p>
          <a:p>
            <a:pPr lvl="1">
              <a:lnSpc>
                <a:spcPct val="150000"/>
              </a:lnSpc>
            </a:pPr>
            <a:r>
              <a:rPr lang="en-US" sz="2800" dirty="0"/>
              <a:t>Treatment options</a:t>
            </a:r>
          </a:p>
          <a:p>
            <a:pPr lvl="2">
              <a:lnSpc>
                <a:spcPct val="150000"/>
              </a:lnSpc>
              <a:buFont typeface="Wingdings" panose="05000000000000000000" pitchFamily="2" charset="2"/>
              <a:buChar char="ü"/>
            </a:pPr>
            <a:r>
              <a:rPr lang="en-US" sz="2800" dirty="0"/>
              <a:t>After 6–12 hours of rest with sedation and hydration, 85% of clients spontaneously enter the active phase of labor</a:t>
            </a:r>
          </a:p>
          <a:p>
            <a:pPr lvl="2">
              <a:lnSpc>
                <a:spcPct val="150000"/>
              </a:lnSpc>
              <a:buFont typeface="Wingdings" panose="05000000000000000000" pitchFamily="2" charset="2"/>
              <a:buChar char="ü"/>
            </a:pPr>
            <a:r>
              <a:rPr lang="en-US" sz="2800" dirty="0"/>
              <a:t>10% clients will end up in false labor </a:t>
            </a:r>
          </a:p>
          <a:p>
            <a:pPr lvl="2">
              <a:lnSpc>
                <a:spcPct val="150000"/>
              </a:lnSpc>
              <a:buFont typeface="Wingdings" panose="05000000000000000000" pitchFamily="2" charset="2"/>
              <a:buChar char="ü"/>
            </a:pPr>
            <a:r>
              <a:rPr lang="en-US" sz="2800" dirty="0"/>
              <a:t>5% clients with ineffective contraction will be manage by augmentation of labor</a:t>
            </a:r>
          </a:p>
          <a:p>
            <a:pPr marL="0" indent="0">
              <a:buNone/>
            </a:pPr>
            <a:endParaRPr lang="en-US" dirty="0"/>
          </a:p>
        </p:txBody>
      </p:sp>
      <p:sp>
        <p:nvSpPr>
          <p:cNvPr id="4" name="Date Placeholder 3">
            <a:extLst>
              <a:ext uri="{FF2B5EF4-FFF2-40B4-BE49-F238E27FC236}">
                <a16:creationId xmlns:a16="http://schemas.microsoft.com/office/drawing/2014/main" id="{027E3014-8B1D-4822-8A9B-564F5A1A7C8F}"/>
              </a:ext>
            </a:extLst>
          </p:cNvPr>
          <p:cNvSpPr>
            <a:spLocks noGrp="1"/>
          </p:cNvSpPr>
          <p:nvPr>
            <p:ph type="dt" sz="half" idx="10"/>
          </p:nvPr>
        </p:nvSpPr>
        <p:spPr/>
        <p:txBody>
          <a:bodyPr/>
          <a:lstStyle/>
          <a:p>
            <a:fld id="{1C2F71BB-DA0A-48AB-A13D-3094EA1757B5}" type="datetime1">
              <a:rPr lang="en-US" smtClean="0"/>
              <a:t>4/27/2020</a:t>
            </a:fld>
            <a:endParaRPr lang="en-US"/>
          </a:p>
        </p:txBody>
      </p:sp>
      <p:sp>
        <p:nvSpPr>
          <p:cNvPr id="6" name="Slide Number Placeholder 5">
            <a:extLst>
              <a:ext uri="{FF2B5EF4-FFF2-40B4-BE49-F238E27FC236}">
                <a16:creationId xmlns:a16="http://schemas.microsoft.com/office/drawing/2014/main" id="{496E290A-F562-4A69-8BCA-E9E2BC57902B}"/>
              </a:ext>
            </a:extLst>
          </p:cNvPr>
          <p:cNvSpPr>
            <a:spLocks noGrp="1"/>
          </p:cNvSpPr>
          <p:nvPr>
            <p:ph type="sldNum" sz="quarter" idx="12"/>
          </p:nvPr>
        </p:nvSpPr>
        <p:spPr/>
        <p:txBody>
          <a:bodyPr/>
          <a:lstStyle/>
          <a:p>
            <a:fld id="{F9F90CF6-09C6-46D9-B788-B9DC29AC6A79}" type="slidenum">
              <a:rPr lang="en-US" smtClean="0"/>
              <a:t>14</a:t>
            </a:fld>
            <a:endParaRPr lang="en-US"/>
          </a:p>
        </p:txBody>
      </p:sp>
      <p:sp>
        <p:nvSpPr>
          <p:cNvPr id="7" name="Footer Placeholder 6">
            <a:extLst>
              <a:ext uri="{FF2B5EF4-FFF2-40B4-BE49-F238E27FC236}">
                <a16:creationId xmlns:a16="http://schemas.microsoft.com/office/drawing/2014/main" id="{7F0BEEFA-E3EE-4AF6-A54C-F8C21BB55C71}"/>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2464123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76775"/>
            <a:ext cx="10515600" cy="984739"/>
          </a:xfrm>
        </p:spPr>
        <p:txBody>
          <a:bodyPr>
            <a:normAutofit/>
          </a:bodyPr>
          <a:lstStyle/>
          <a:p>
            <a:r>
              <a:rPr lang="en-US" b="1" dirty="0"/>
              <a:t>Abnormal labor</a:t>
            </a:r>
            <a:endParaRPr lang="en-US" dirty="0"/>
          </a:p>
        </p:txBody>
      </p:sp>
      <p:sp>
        <p:nvSpPr>
          <p:cNvPr id="3" name="Content Placeholder 2"/>
          <p:cNvSpPr>
            <a:spLocks noGrp="1"/>
          </p:cNvSpPr>
          <p:nvPr>
            <p:ph idx="1"/>
          </p:nvPr>
        </p:nvSpPr>
        <p:spPr>
          <a:xfrm>
            <a:off x="838200" y="1561514"/>
            <a:ext cx="10515600" cy="4794836"/>
          </a:xfrm>
        </p:spPr>
        <p:txBody>
          <a:bodyPr>
            <a:noAutofit/>
          </a:bodyPr>
          <a:lstStyle/>
          <a:p>
            <a:pPr>
              <a:lnSpc>
                <a:spcPct val="170000"/>
              </a:lnSpc>
              <a:buFont typeface="Wingdings" panose="05000000000000000000" pitchFamily="2" charset="2"/>
              <a:buChar char="§"/>
            </a:pPr>
            <a:r>
              <a:rPr lang="en-US" sz="2600" dirty="0"/>
              <a:t>Protraction Disorders</a:t>
            </a:r>
          </a:p>
          <a:p>
            <a:pPr lvl="1">
              <a:lnSpc>
                <a:spcPct val="170000"/>
              </a:lnSpc>
              <a:buFont typeface="Wingdings" panose="05000000000000000000" pitchFamily="2" charset="2"/>
              <a:buChar char="ü"/>
            </a:pPr>
            <a:r>
              <a:rPr lang="en-US" sz="2600" dirty="0"/>
              <a:t>Protracted cervical dilatation in the active phase of labor and protracted descent of the fetus</a:t>
            </a:r>
          </a:p>
          <a:p>
            <a:pPr lvl="2">
              <a:lnSpc>
                <a:spcPct val="170000"/>
              </a:lnSpc>
            </a:pPr>
            <a:r>
              <a:rPr lang="en-US" sz="2600" dirty="0"/>
              <a:t>less than 1.2 cm/h in </a:t>
            </a:r>
            <a:r>
              <a:rPr lang="en-US" sz="2600" dirty="0" err="1"/>
              <a:t>nulliparas</a:t>
            </a:r>
            <a:r>
              <a:rPr lang="en-US" sz="2600" dirty="0"/>
              <a:t> or less than 1.5 cm/h in </a:t>
            </a:r>
            <a:r>
              <a:rPr lang="en-US" sz="2600" dirty="0" err="1"/>
              <a:t>multiparas</a:t>
            </a:r>
            <a:endParaRPr lang="en-US" sz="2600" dirty="0"/>
          </a:p>
          <a:p>
            <a:pPr lvl="2">
              <a:lnSpc>
                <a:spcPct val="170000"/>
              </a:lnSpc>
            </a:pPr>
            <a:r>
              <a:rPr lang="en-US" sz="2600" dirty="0"/>
              <a:t>descent less than 1 cm/h in nulliparas or less than 2 cm/h in multiparas</a:t>
            </a:r>
          </a:p>
        </p:txBody>
      </p:sp>
      <p:sp>
        <p:nvSpPr>
          <p:cNvPr id="4" name="Date Placeholder 3"/>
          <p:cNvSpPr>
            <a:spLocks noGrp="1"/>
          </p:cNvSpPr>
          <p:nvPr>
            <p:ph type="dt" sz="half" idx="10"/>
          </p:nvPr>
        </p:nvSpPr>
        <p:spPr/>
        <p:txBody>
          <a:bodyPr/>
          <a:lstStyle/>
          <a:p>
            <a:fld id="{8C0C1CED-2882-4091-9580-58A50735AC76}"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15</a:t>
            </a:fld>
            <a:endParaRPr lang="en-US"/>
          </a:p>
        </p:txBody>
      </p:sp>
      <p:sp>
        <p:nvSpPr>
          <p:cNvPr id="7" name="Footer Placeholder 6">
            <a:extLst>
              <a:ext uri="{FF2B5EF4-FFF2-40B4-BE49-F238E27FC236}">
                <a16:creationId xmlns:a16="http://schemas.microsoft.com/office/drawing/2014/main" id="{81D74EDA-5185-49F0-B0EE-5ED03D81C86F}"/>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5F1D-3369-4611-8096-F2A40327C96F}"/>
              </a:ext>
            </a:extLst>
          </p:cNvPr>
          <p:cNvSpPr>
            <a:spLocks noGrp="1"/>
          </p:cNvSpPr>
          <p:nvPr>
            <p:ph type="title"/>
          </p:nvPr>
        </p:nvSpPr>
        <p:spPr/>
        <p:txBody>
          <a:bodyPr/>
          <a:lstStyle/>
          <a:p>
            <a:r>
              <a:rPr lang="en-US" b="1" dirty="0"/>
              <a:t>Abnormal labor</a:t>
            </a:r>
            <a:endParaRPr lang="en-US" dirty="0"/>
          </a:p>
        </p:txBody>
      </p:sp>
      <p:sp>
        <p:nvSpPr>
          <p:cNvPr id="3" name="Content Placeholder 2">
            <a:extLst>
              <a:ext uri="{FF2B5EF4-FFF2-40B4-BE49-F238E27FC236}">
                <a16:creationId xmlns:a16="http://schemas.microsoft.com/office/drawing/2014/main" id="{DF8A27A4-EEF7-49D8-A7FC-71468B7396A2}"/>
              </a:ext>
            </a:extLst>
          </p:cNvPr>
          <p:cNvSpPr>
            <a:spLocks noGrp="1"/>
          </p:cNvSpPr>
          <p:nvPr>
            <p:ph idx="1"/>
          </p:nvPr>
        </p:nvSpPr>
        <p:spPr/>
        <p:txBody>
          <a:bodyPr>
            <a:normAutofit fontScale="92500" lnSpcReduction="20000"/>
          </a:bodyPr>
          <a:lstStyle/>
          <a:p>
            <a:pPr>
              <a:buFont typeface="Wingdings" panose="05000000000000000000" pitchFamily="2" charset="2"/>
              <a:buChar char="§"/>
            </a:pPr>
            <a:r>
              <a:rPr lang="en-US" dirty="0"/>
              <a:t>Protraction Disorders</a:t>
            </a:r>
          </a:p>
          <a:p>
            <a:pPr lvl="1">
              <a:lnSpc>
                <a:spcPct val="170000"/>
              </a:lnSpc>
              <a:buFont typeface="Wingdings" panose="05000000000000000000" pitchFamily="2" charset="2"/>
              <a:buChar char="ü"/>
            </a:pPr>
            <a:r>
              <a:rPr lang="en-US" sz="2800" dirty="0"/>
              <a:t>second stage of labor</a:t>
            </a:r>
          </a:p>
          <a:p>
            <a:pPr lvl="2">
              <a:lnSpc>
                <a:spcPct val="170000"/>
              </a:lnSpc>
            </a:pPr>
            <a:r>
              <a:rPr lang="en-US" sz="2800" dirty="0"/>
              <a:t>Normal averages 20 minutes in parous women and 50 minutes in nulliparous </a:t>
            </a:r>
          </a:p>
          <a:p>
            <a:pPr lvl="2">
              <a:lnSpc>
                <a:spcPct val="170000"/>
              </a:lnSpc>
            </a:pPr>
            <a:r>
              <a:rPr lang="en-US" sz="2800" dirty="0"/>
              <a:t>Protracted, exceeds 2 hours in nulliparas or 1 hour in multiparas, or 3 and 2 hours, respectively, in the presence of conduction anesthesia</a:t>
            </a:r>
          </a:p>
          <a:p>
            <a:pPr marL="0" indent="0">
              <a:buNone/>
            </a:pPr>
            <a:endParaRPr lang="en-US" dirty="0"/>
          </a:p>
        </p:txBody>
      </p:sp>
      <p:sp>
        <p:nvSpPr>
          <p:cNvPr id="4" name="Date Placeholder 3">
            <a:extLst>
              <a:ext uri="{FF2B5EF4-FFF2-40B4-BE49-F238E27FC236}">
                <a16:creationId xmlns:a16="http://schemas.microsoft.com/office/drawing/2014/main" id="{1212094A-3BE2-42E3-9E9A-85DF9E7B6384}"/>
              </a:ext>
            </a:extLst>
          </p:cNvPr>
          <p:cNvSpPr>
            <a:spLocks noGrp="1"/>
          </p:cNvSpPr>
          <p:nvPr>
            <p:ph type="dt" sz="half" idx="10"/>
          </p:nvPr>
        </p:nvSpPr>
        <p:spPr/>
        <p:txBody>
          <a:bodyPr/>
          <a:lstStyle/>
          <a:p>
            <a:fld id="{3345BF20-1B6B-43CC-956D-8866D098BD3E}" type="datetime1">
              <a:rPr lang="en-US" smtClean="0"/>
              <a:t>4/27/2020</a:t>
            </a:fld>
            <a:endParaRPr lang="en-US"/>
          </a:p>
        </p:txBody>
      </p:sp>
      <p:sp>
        <p:nvSpPr>
          <p:cNvPr id="6" name="Slide Number Placeholder 5">
            <a:extLst>
              <a:ext uri="{FF2B5EF4-FFF2-40B4-BE49-F238E27FC236}">
                <a16:creationId xmlns:a16="http://schemas.microsoft.com/office/drawing/2014/main" id="{C416840B-D1F6-4A63-AE5D-72867969859F}"/>
              </a:ext>
            </a:extLst>
          </p:cNvPr>
          <p:cNvSpPr>
            <a:spLocks noGrp="1"/>
          </p:cNvSpPr>
          <p:nvPr>
            <p:ph type="sldNum" sz="quarter" idx="12"/>
          </p:nvPr>
        </p:nvSpPr>
        <p:spPr/>
        <p:txBody>
          <a:bodyPr/>
          <a:lstStyle/>
          <a:p>
            <a:fld id="{F9F90CF6-09C6-46D9-B788-B9DC29AC6A79}" type="slidenum">
              <a:rPr lang="en-US" smtClean="0"/>
              <a:t>16</a:t>
            </a:fld>
            <a:endParaRPr lang="en-US"/>
          </a:p>
        </p:txBody>
      </p:sp>
      <p:sp>
        <p:nvSpPr>
          <p:cNvPr id="7" name="Footer Placeholder 6">
            <a:extLst>
              <a:ext uri="{FF2B5EF4-FFF2-40B4-BE49-F238E27FC236}">
                <a16:creationId xmlns:a16="http://schemas.microsoft.com/office/drawing/2014/main" id="{A5A30D28-E3DA-4BBF-855F-906D94163239}"/>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1254065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4234"/>
            <a:ext cx="10515600" cy="876788"/>
          </a:xfrm>
        </p:spPr>
        <p:txBody>
          <a:bodyPr>
            <a:normAutofit/>
          </a:bodyPr>
          <a:lstStyle/>
          <a:p>
            <a:r>
              <a:rPr lang="en-US" b="1" dirty="0"/>
              <a:t>Abnormal labor</a:t>
            </a:r>
            <a:endParaRPr lang="en-US" dirty="0"/>
          </a:p>
        </p:txBody>
      </p:sp>
      <p:sp>
        <p:nvSpPr>
          <p:cNvPr id="3" name="Content Placeholder 2"/>
          <p:cNvSpPr>
            <a:spLocks noGrp="1"/>
          </p:cNvSpPr>
          <p:nvPr>
            <p:ph idx="1"/>
          </p:nvPr>
        </p:nvSpPr>
        <p:spPr>
          <a:xfrm>
            <a:off x="838200" y="1448972"/>
            <a:ext cx="10515600" cy="4799428"/>
          </a:xfrm>
        </p:spPr>
        <p:txBody>
          <a:bodyPr>
            <a:normAutofit/>
          </a:bodyPr>
          <a:lstStyle/>
          <a:p>
            <a:pPr>
              <a:lnSpc>
                <a:spcPct val="150000"/>
              </a:lnSpc>
            </a:pPr>
            <a:r>
              <a:rPr lang="en-US" sz="2600" dirty="0"/>
              <a:t>Protraction Disorders</a:t>
            </a:r>
          </a:p>
          <a:p>
            <a:pPr lvl="1">
              <a:lnSpc>
                <a:spcPct val="150000"/>
              </a:lnSpc>
            </a:pPr>
            <a:r>
              <a:rPr lang="en-US" sz="2600" u="sng" dirty="0">
                <a:solidFill>
                  <a:srgbClr val="0070C0"/>
                </a:solidFill>
              </a:rPr>
              <a:t>Causes</a:t>
            </a:r>
            <a:r>
              <a:rPr lang="en-US" sz="2600" dirty="0"/>
              <a:t> </a:t>
            </a:r>
          </a:p>
          <a:p>
            <a:pPr lvl="2">
              <a:lnSpc>
                <a:spcPct val="150000"/>
              </a:lnSpc>
            </a:pPr>
            <a:r>
              <a:rPr lang="en-US" sz="2600" dirty="0" err="1"/>
              <a:t>Fetopelvic</a:t>
            </a:r>
            <a:r>
              <a:rPr lang="en-US" sz="2600" dirty="0"/>
              <a:t> disproportion </a:t>
            </a:r>
          </a:p>
          <a:p>
            <a:pPr lvl="2">
              <a:lnSpc>
                <a:spcPct val="150000"/>
              </a:lnSpc>
            </a:pPr>
            <a:r>
              <a:rPr lang="en-US" sz="2600" dirty="0"/>
              <a:t>minor </a:t>
            </a:r>
            <a:r>
              <a:rPr lang="en-US" sz="2600" dirty="0" err="1"/>
              <a:t>malpositions</a:t>
            </a:r>
            <a:r>
              <a:rPr lang="en-US" sz="2600" dirty="0"/>
              <a:t> such as </a:t>
            </a:r>
            <a:r>
              <a:rPr lang="en-US" sz="2600" dirty="0" err="1"/>
              <a:t>occiput</a:t>
            </a:r>
            <a:r>
              <a:rPr lang="en-US" sz="2600" dirty="0"/>
              <a:t> posterior</a:t>
            </a:r>
          </a:p>
          <a:p>
            <a:pPr lvl="2">
              <a:lnSpc>
                <a:spcPct val="150000"/>
              </a:lnSpc>
            </a:pPr>
            <a:r>
              <a:rPr lang="en-US" sz="2600" dirty="0"/>
              <a:t>improperly administered conduction anesthesia </a:t>
            </a:r>
          </a:p>
          <a:p>
            <a:pPr lvl="2">
              <a:lnSpc>
                <a:spcPct val="150000"/>
              </a:lnSpc>
            </a:pPr>
            <a:r>
              <a:rPr lang="en-US" sz="2600" dirty="0"/>
              <a:t>excessive sedation</a:t>
            </a:r>
          </a:p>
          <a:p>
            <a:pPr lvl="2">
              <a:lnSpc>
                <a:spcPct val="150000"/>
              </a:lnSpc>
            </a:pPr>
            <a:r>
              <a:rPr lang="en-US" sz="2600" dirty="0"/>
              <a:t>pelvic tumors obstructing the birth canal</a:t>
            </a:r>
          </a:p>
        </p:txBody>
      </p:sp>
      <p:sp>
        <p:nvSpPr>
          <p:cNvPr id="4" name="Date Placeholder 3"/>
          <p:cNvSpPr>
            <a:spLocks noGrp="1"/>
          </p:cNvSpPr>
          <p:nvPr>
            <p:ph type="dt" sz="half" idx="10"/>
          </p:nvPr>
        </p:nvSpPr>
        <p:spPr/>
        <p:txBody>
          <a:bodyPr/>
          <a:lstStyle/>
          <a:p>
            <a:fld id="{E04E5F70-0F46-4829-9D1F-8709CE97E80C}"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17</a:t>
            </a:fld>
            <a:endParaRPr lang="en-US"/>
          </a:p>
        </p:txBody>
      </p:sp>
      <p:sp>
        <p:nvSpPr>
          <p:cNvPr id="7" name="Footer Placeholder 6">
            <a:extLst>
              <a:ext uri="{FF2B5EF4-FFF2-40B4-BE49-F238E27FC236}">
                <a16:creationId xmlns:a16="http://schemas.microsoft.com/office/drawing/2014/main" id="{21A3CB96-13FB-4068-84A6-89EFAE9E0D0D}"/>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F4607-7BB8-4E24-9929-5C1A9975B280}"/>
              </a:ext>
            </a:extLst>
          </p:cNvPr>
          <p:cNvSpPr>
            <a:spLocks noGrp="1"/>
          </p:cNvSpPr>
          <p:nvPr>
            <p:ph type="title"/>
          </p:nvPr>
        </p:nvSpPr>
        <p:spPr/>
        <p:txBody>
          <a:bodyPr/>
          <a:lstStyle/>
          <a:p>
            <a:r>
              <a:rPr lang="en-US" b="1" dirty="0"/>
              <a:t>Abnormal labor</a:t>
            </a:r>
            <a:endParaRPr lang="en-US" dirty="0"/>
          </a:p>
        </p:txBody>
      </p:sp>
      <p:sp>
        <p:nvSpPr>
          <p:cNvPr id="3" name="Content Placeholder 2">
            <a:extLst>
              <a:ext uri="{FF2B5EF4-FFF2-40B4-BE49-F238E27FC236}">
                <a16:creationId xmlns:a16="http://schemas.microsoft.com/office/drawing/2014/main" id="{5666E667-E0A0-410A-B487-44AF51D80FE2}"/>
              </a:ext>
            </a:extLst>
          </p:cNvPr>
          <p:cNvSpPr>
            <a:spLocks noGrp="1"/>
          </p:cNvSpPr>
          <p:nvPr>
            <p:ph idx="1"/>
          </p:nvPr>
        </p:nvSpPr>
        <p:spPr/>
        <p:txBody>
          <a:bodyPr/>
          <a:lstStyle/>
          <a:p>
            <a:pPr>
              <a:lnSpc>
                <a:spcPct val="150000"/>
              </a:lnSpc>
              <a:buFont typeface="Wingdings" panose="05000000000000000000" pitchFamily="2" charset="2"/>
              <a:buChar char="§"/>
            </a:pPr>
            <a:r>
              <a:rPr lang="en-US" dirty="0"/>
              <a:t>Protraction Disorders</a:t>
            </a:r>
          </a:p>
          <a:p>
            <a:pPr lvl="1">
              <a:lnSpc>
                <a:spcPct val="150000"/>
              </a:lnSpc>
              <a:buFont typeface="Wingdings" panose="05000000000000000000" pitchFamily="2" charset="2"/>
              <a:buChar char="ü"/>
            </a:pPr>
            <a:r>
              <a:rPr lang="en-US" sz="2800" dirty="0"/>
              <a:t>Treatment options </a:t>
            </a:r>
            <a:r>
              <a:rPr lang="en-US" sz="3200" dirty="0"/>
              <a:t>depends on: </a:t>
            </a:r>
          </a:p>
          <a:p>
            <a:pPr lvl="3">
              <a:lnSpc>
                <a:spcPct val="150000"/>
              </a:lnSpc>
            </a:pPr>
            <a:r>
              <a:rPr lang="en-US" sz="2800" dirty="0"/>
              <a:t>the presence or absence of fetopelvic disproportion, the adequacy of uterine contractions, and the fetal status</a:t>
            </a:r>
          </a:p>
          <a:p>
            <a:pPr lvl="4">
              <a:buFont typeface="Wingdings" panose="05000000000000000000" pitchFamily="2" charset="2"/>
              <a:buChar char="§"/>
            </a:pPr>
            <a:r>
              <a:rPr lang="en-US" sz="2800" dirty="0"/>
              <a:t>CPD: cesarean</a:t>
            </a:r>
          </a:p>
          <a:p>
            <a:pPr lvl="4">
              <a:buFont typeface="Wingdings" panose="05000000000000000000" pitchFamily="2" charset="2"/>
              <a:buChar char="§"/>
            </a:pPr>
            <a:r>
              <a:rPr lang="en-US" sz="2800" dirty="0"/>
              <a:t>No CPD: oxytocin (</a:t>
            </a:r>
            <a:r>
              <a:rPr lang="en-US" sz="2800" dirty="0" err="1"/>
              <a:t>augmentatation</a:t>
            </a:r>
            <a:r>
              <a:rPr lang="en-US" sz="2800" dirty="0"/>
              <a:t>)</a:t>
            </a:r>
          </a:p>
          <a:p>
            <a:pPr marL="457200" lvl="1" indent="0">
              <a:buNone/>
            </a:pPr>
            <a:endParaRPr lang="en-US" dirty="0"/>
          </a:p>
        </p:txBody>
      </p:sp>
      <p:sp>
        <p:nvSpPr>
          <p:cNvPr id="4" name="Date Placeholder 3">
            <a:extLst>
              <a:ext uri="{FF2B5EF4-FFF2-40B4-BE49-F238E27FC236}">
                <a16:creationId xmlns:a16="http://schemas.microsoft.com/office/drawing/2014/main" id="{FB6C57C3-6A4A-4A62-BBB9-C98A1B7E12FF}"/>
              </a:ext>
            </a:extLst>
          </p:cNvPr>
          <p:cNvSpPr>
            <a:spLocks noGrp="1"/>
          </p:cNvSpPr>
          <p:nvPr>
            <p:ph type="dt" sz="half" idx="10"/>
          </p:nvPr>
        </p:nvSpPr>
        <p:spPr/>
        <p:txBody>
          <a:bodyPr/>
          <a:lstStyle/>
          <a:p>
            <a:fld id="{08ACD9D3-5121-4CC0-9F9F-0197E482BB93}" type="datetime1">
              <a:rPr lang="en-US" smtClean="0"/>
              <a:t>4/27/2020</a:t>
            </a:fld>
            <a:endParaRPr lang="en-US"/>
          </a:p>
        </p:txBody>
      </p:sp>
      <p:sp>
        <p:nvSpPr>
          <p:cNvPr id="6" name="Slide Number Placeholder 5">
            <a:extLst>
              <a:ext uri="{FF2B5EF4-FFF2-40B4-BE49-F238E27FC236}">
                <a16:creationId xmlns:a16="http://schemas.microsoft.com/office/drawing/2014/main" id="{380F7C77-AFB0-454E-8BCA-A50B5C29E17F}"/>
              </a:ext>
            </a:extLst>
          </p:cNvPr>
          <p:cNvSpPr>
            <a:spLocks noGrp="1"/>
          </p:cNvSpPr>
          <p:nvPr>
            <p:ph type="sldNum" sz="quarter" idx="12"/>
          </p:nvPr>
        </p:nvSpPr>
        <p:spPr/>
        <p:txBody>
          <a:bodyPr/>
          <a:lstStyle/>
          <a:p>
            <a:fld id="{F9F90CF6-09C6-46D9-B788-B9DC29AC6A79}" type="slidenum">
              <a:rPr lang="en-US" smtClean="0"/>
              <a:t>18</a:t>
            </a:fld>
            <a:endParaRPr lang="en-US"/>
          </a:p>
        </p:txBody>
      </p:sp>
      <p:sp>
        <p:nvSpPr>
          <p:cNvPr id="7" name="Footer Placeholder 6">
            <a:extLst>
              <a:ext uri="{FF2B5EF4-FFF2-40B4-BE49-F238E27FC236}">
                <a16:creationId xmlns:a16="http://schemas.microsoft.com/office/drawing/2014/main" id="{36E8C15C-0125-406A-AE03-C4D49FFA3C31}"/>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3524999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10515600" cy="1080770"/>
          </a:xfrm>
        </p:spPr>
        <p:txBody>
          <a:bodyPr/>
          <a:lstStyle/>
          <a:p>
            <a:r>
              <a:rPr lang="en-US" b="1" dirty="0"/>
              <a:t>Abnormal labor</a:t>
            </a:r>
            <a:endParaRPr lang="en-US" dirty="0"/>
          </a:p>
        </p:txBody>
      </p:sp>
      <p:sp>
        <p:nvSpPr>
          <p:cNvPr id="3" name="Content Placeholder 2"/>
          <p:cNvSpPr>
            <a:spLocks noGrp="1"/>
          </p:cNvSpPr>
          <p:nvPr>
            <p:ph idx="1"/>
          </p:nvPr>
        </p:nvSpPr>
        <p:spPr>
          <a:xfrm>
            <a:off x="838200" y="1645920"/>
            <a:ext cx="10515600" cy="4678680"/>
          </a:xfrm>
        </p:spPr>
        <p:txBody>
          <a:bodyPr>
            <a:normAutofit/>
          </a:bodyPr>
          <a:lstStyle/>
          <a:p>
            <a:r>
              <a:rPr lang="en-US" dirty="0"/>
              <a:t>Arrest Disorders</a:t>
            </a:r>
          </a:p>
          <a:p>
            <a:pPr lvl="2"/>
            <a:r>
              <a:rPr lang="en-US" sz="2800" dirty="0"/>
              <a:t>secondary arrest of dilatation, with no progressive cervical dilatation in the active phase of labor for 2 hours or more</a:t>
            </a:r>
          </a:p>
          <a:p>
            <a:pPr lvl="2"/>
            <a:r>
              <a:rPr lang="en-US" sz="2800" dirty="0"/>
              <a:t>arrest of descent, with descent failing to progress for 1 hour or more</a:t>
            </a:r>
          </a:p>
          <a:p>
            <a:pPr lvl="1"/>
            <a:r>
              <a:rPr lang="en-US" sz="2800" dirty="0"/>
              <a:t>Causes </a:t>
            </a:r>
          </a:p>
          <a:p>
            <a:pPr lvl="2"/>
            <a:r>
              <a:rPr lang="en-US" sz="2800" dirty="0" err="1"/>
              <a:t>fetopelvic</a:t>
            </a:r>
            <a:r>
              <a:rPr lang="en-US" sz="2800" dirty="0"/>
              <a:t> disproportion </a:t>
            </a:r>
          </a:p>
          <a:p>
            <a:pPr lvl="2"/>
            <a:r>
              <a:rPr lang="en-US" sz="2800" dirty="0"/>
              <a:t>fetal </a:t>
            </a:r>
            <a:r>
              <a:rPr lang="en-US" sz="2800" dirty="0" err="1"/>
              <a:t>malpositions</a:t>
            </a:r>
            <a:r>
              <a:rPr lang="en-US" sz="2800" dirty="0"/>
              <a:t> </a:t>
            </a:r>
          </a:p>
          <a:p>
            <a:pPr lvl="2"/>
            <a:r>
              <a:rPr lang="en-US" sz="2800" dirty="0"/>
              <a:t>inappropriately administered anesthesia</a:t>
            </a:r>
          </a:p>
          <a:p>
            <a:pPr lvl="2"/>
            <a:r>
              <a:rPr lang="en-US" sz="2800" dirty="0"/>
              <a:t>excessive sedation</a:t>
            </a:r>
          </a:p>
        </p:txBody>
      </p:sp>
      <p:sp>
        <p:nvSpPr>
          <p:cNvPr id="4" name="Date Placeholder 3"/>
          <p:cNvSpPr>
            <a:spLocks noGrp="1"/>
          </p:cNvSpPr>
          <p:nvPr>
            <p:ph type="dt" sz="half" idx="10"/>
          </p:nvPr>
        </p:nvSpPr>
        <p:spPr/>
        <p:txBody>
          <a:bodyPr/>
          <a:lstStyle/>
          <a:p>
            <a:fld id="{84827BDF-9A7D-472D-9364-191F25AFD1F1}"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19</a:t>
            </a:fld>
            <a:endParaRPr lang="en-US"/>
          </a:p>
        </p:txBody>
      </p:sp>
      <p:sp>
        <p:nvSpPr>
          <p:cNvPr id="7" name="Footer Placeholder 6">
            <a:extLst>
              <a:ext uri="{FF2B5EF4-FFF2-40B4-BE49-F238E27FC236}">
                <a16:creationId xmlns:a16="http://schemas.microsoft.com/office/drawing/2014/main" id="{0CF5BD91-4C04-4012-9AF2-8BEA4E929C0D}"/>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9396F-7DCF-4C9B-BB84-8B304611DE06}"/>
              </a:ext>
            </a:extLst>
          </p:cNvPr>
          <p:cNvSpPr>
            <a:spLocks noGrp="1"/>
          </p:cNvSpPr>
          <p:nvPr>
            <p:ph type="title"/>
          </p:nvPr>
        </p:nvSpPr>
        <p:spPr/>
        <p:txBody>
          <a:bodyPr/>
          <a:lstStyle/>
          <a:p>
            <a:r>
              <a:rPr lang="en-US" b="1" dirty="0"/>
              <a:t>Learning outcomes </a:t>
            </a:r>
            <a:r>
              <a:rPr lang="en-US" dirty="0"/>
              <a:t>(1 of 3) </a:t>
            </a:r>
          </a:p>
        </p:txBody>
      </p:sp>
      <p:sp>
        <p:nvSpPr>
          <p:cNvPr id="3" name="Content Placeholder 2">
            <a:extLst>
              <a:ext uri="{FF2B5EF4-FFF2-40B4-BE49-F238E27FC236}">
                <a16:creationId xmlns:a16="http://schemas.microsoft.com/office/drawing/2014/main" id="{1FDC583B-4F31-45D2-B2EB-EDD1BAEF583F}"/>
              </a:ext>
            </a:extLst>
          </p:cNvPr>
          <p:cNvSpPr>
            <a:spLocks noGrp="1"/>
          </p:cNvSpPr>
          <p:nvPr>
            <p:ph idx="1"/>
          </p:nvPr>
        </p:nvSpPr>
        <p:spPr/>
        <p:txBody>
          <a:bodyPr>
            <a:normAutofit fontScale="92500"/>
          </a:bodyPr>
          <a:lstStyle/>
          <a:p>
            <a:pPr marL="0" indent="0" algn="just">
              <a:lnSpc>
                <a:spcPct val="150000"/>
              </a:lnSpc>
              <a:buNone/>
            </a:pPr>
            <a:r>
              <a:rPr lang="en-US" dirty="0"/>
              <a:t>This PowerPoint presentation is prepared based on national harmonized BSc in Midwifery curriculum in Ethiopia. It is ready for self learning to help BSc in Midwifery students acquire knowledge of labor and delivery. The material mainly addresses knowledge components and cognitive level skills of learning outcomes of contents in 5</a:t>
            </a:r>
            <a:r>
              <a:rPr lang="en-US" baseline="30000" dirty="0"/>
              <a:t>th</a:t>
            </a:r>
            <a:r>
              <a:rPr lang="en-US" dirty="0"/>
              <a:t> week through 8</a:t>
            </a:r>
            <a:r>
              <a:rPr lang="en-US" baseline="30000" dirty="0"/>
              <a:t>th</a:t>
            </a:r>
            <a:r>
              <a:rPr lang="en-US" dirty="0"/>
              <a:t> week of presentation in the curriculum. Learning outcomes are listed below and accordingly, students are expected to achieve them at the end of this presentation.  </a:t>
            </a:r>
          </a:p>
        </p:txBody>
      </p:sp>
      <p:sp>
        <p:nvSpPr>
          <p:cNvPr id="4" name="Date Placeholder 3">
            <a:extLst>
              <a:ext uri="{FF2B5EF4-FFF2-40B4-BE49-F238E27FC236}">
                <a16:creationId xmlns:a16="http://schemas.microsoft.com/office/drawing/2014/main" id="{CA78FED3-E4C5-4911-9649-4D823A80374F}"/>
              </a:ext>
            </a:extLst>
          </p:cNvPr>
          <p:cNvSpPr>
            <a:spLocks noGrp="1"/>
          </p:cNvSpPr>
          <p:nvPr>
            <p:ph type="dt" sz="half" idx="10"/>
          </p:nvPr>
        </p:nvSpPr>
        <p:spPr/>
        <p:txBody>
          <a:bodyPr/>
          <a:lstStyle/>
          <a:p>
            <a:fld id="{BABF7F4F-4CBB-40BF-BE16-22260D55FD60}" type="datetime1">
              <a:rPr lang="en-US" smtClean="0"/>
              <a:t>4/27/2020</a:t>
            </a:fld>
            <a:endParaRPr lang="en-US"/>
          </a:p>
        </p:txBody>
      </p:sp>
      <p:sp>
        <p:nvSpPr>
          <p:cNvPr id="6" name="Slide Number Placeholder 5">
            <a:extLst>
              <a:ext uri="{FF2B5EF4-FFF2-40B4-BE49-F238E27FC236}">
                <a16:creationId xmlns:a16="http://schemas.microsoft.com/office/drawing/2014/main" id="{D7DB5211-6DC5-40AB-8E72-F0AC15837817}"/>
              </a:ext>
            </a:extLst>
          </p:cNvPr>
          <p:cNvSpPr>
            <a:spLocks noGrp="1"/>
          </p:cNvSpPr>
          <p:nvPr>
            <p:ph type="sldNum" sz="quarter" idx="12"/>
          </p:nvPr>
        </p:nvSpPr>
        <p:spPr/>
        <p:txBody>
          <a:bodyPr/>
          <a:lstStyle/>
          <a:p>
            <a:fld id="{F9F90CF6-09C6-46D9-B788-B9DC29AC6A79}" type="slidenum">
              <a:rPr lang="en-US" smtClean="0"/>
              <a:t>2</a:t>
            </a:fld>
            <a:endParaRPr lang="en-US"/>
          </a:p>
        </p:txBody>
      </p:sp>
      <p:sp>
        <p:nvSpPr>
          <p:cNvPr id="7" name="Footer Placeholder 6">
            <a:extLst>
              <a:ext uri="{FF2B5EF4-FFF2-40B4-BE49-F238E27FC236}">
                <a16:creationId xmlns:a16="http://schemas.microsoft.com/office/drawing/2014/main" id="{E0A4ABBF-10E6-4321-B0AE-0D5734CA8255}"/>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104847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Abnormal labor</a:t>
            </a:r>
            <a:endParaRPr lang="en-US" dirty="0"/>
          </a:p>
        </p:txBody>
      </p:sp>
      <p:sp>
        <p:nvSpPr>
          <p:cNvPr id="3" name="Content Placeholder 2"/>
          <p:cNvSpPr>
            <a:spLocks noGrp="1"/>
          </p:cNvSpPr>
          <p:nvPr>
            <p:ph idx="1"/>
          </p:nvPr>
        </p:nvSpPr>
        <p:spPr>
          <a:xfrm>
            <a:off x="838200" y="1690688"/>
            <a:ext cx="10515600" cy="4555367"/>
          </a:xfrm>
        </p:spPr>
        <p:txBody>
          <a:bodyPr>
            <a:noAutofit/>
          </a:bodyPr>
          <a:lstStyle/>
          <a:p>
            <a:r>
              <a:rPr lang="en-US" dirty="0"/>
              <a:t>Arrest Disorders</a:t>
            </a:r>
          </a:p>
          <a:p>
            <a:pPr lvl="1">
              <a:lnSpc>
                <a:spcPct val="150000"/>
              </a:lnSpc>
            </a:pPr>
            <a:r>
              <a:rPr lang="en-US" sz="2800" dirty="0"/>
              <a:t>Treatment options </a:t>
            </a:r>
          </a:p>
          <a:p>
            <a:pPr lvl="2">
              <a:lnSpc>
                <a:spcPct val="150000"/>
              </a:lnSpc>
            </a:pPr>
            <a:r>
              <a:rPr lang="en-US" sz="2800" dirty="0"/>
              <a:t>thorough evaluation of </a:t>
            </a:r>
            <a:r>
              <a:rPr lang="en-US" sz="2800" dirty="0" err="1"/>
              <a:t>fetopelvic</a:t>
            </a:r>
            <a:r>
              <a:rPr lang="en-US" sz="2800" dirty="0"/>
              <a:t> relationships </a:t>
            </a:r>
          </a:p>
          <a:p>
            <a:pPr lvl="3">
              <a:lnSpc>
                <a:spcPct val="150000"/>
              </a:lnSpc>
            </a:pPr>
            <a:r>
              <a:rPr lang="en-US" sz="2800" dirty="0"/>
              <a:t>clinical pelvic examination for pelvic adequacy</a:t>
            </a:r>
          </a:p>
          <a:p>
            <a:pPr lvl="3">
              <a:lnSpc>
                <a:spcPct val="150000"/>
              </a:lnSpc>
            </a:pPr>
            <a:r>
              <a:rPr lang="en-US" sz="2800" dirty="0"/>
              <a:t>estimation of fetal weight</a:t>
            </a:r>
          </a:p>
          <a:p>
            <a:pPr lvl="2">
              <a:lnSpc>
                <a:spcPct val="150000"/>
              </a:lnSpc>
            </a:pPr>
            <a:r>
              <a:rPr lang="en-US" sz="2800" dirty="0" err="1"/>
              <a:t>Fetopelvic</a:t>
            </a:r>
            <a:r>
              <a:rPr lang="en-US" sz="2800" dirty="0"/>
              <a:t> disproportion --- caesarean section</a:t>
            </a:r>
          </a:p>
          <a:p>
            <a:pPr lvl="2">
              <a:lnSpc>
                <a:spcPct val="150000"/>
              </a:lnSpc>
            </a:pPr>
            <a:r>
              <a:rPr lang="en-US" sz="2800" dirty="0"/>
              <a:t>No </a:t>
            </a:r>
            <a:r>
              <a:rPr lang="en-US" sz="2800" dirty="0" err="1"/>
              <a:t>Fetopelvic</a:t>
            </a:r>
            <a:r>
              <a:rPr lang="en-US" sz="2800" dirty="0"/>
              <a:t> disproportion --- augmentation </a:t>
            </a:r>
          </a:p>
        </p:txBody>
      </p:sp>
      <p:sp>
        <p:nvSpPr>
          <p:cNvPr id="4" name="Date Placeholder 3"/>
          <p:cNvSpPr>
            <a:spLocks noGrp="1"/>
          </p:cNvSpPr>
          <p:nvPr>
            <p:ph type="dt" sz="half" idx="10"/>
          </p:nvPr>
        </p:nvSpPr>
        <p:spPr/>
        <p:txBody>
          <a:bodyPr/>
          <a:lstStyle/>
          <a:p>
            <a:fld id="{DFED6B9D-3D40-41AD-A6A0-D319B228DCA0}"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20</a:t>
            </a:fld>
            <a:endParaRPr lang="en-US"/>
          </a:p>
        </p:txBody>
      </p:sp>
      <p:sp>
        <p:nvSpPr>
          <p:cNvPr id="7" name="Footer Placeholder 6">
            <a:extLst>
              <a:ext uri="{FF2B5EF4-FFF2-40B4-BE49-F238E27FC236}">
                <a16:creationId xmlns:a16="http://schemas.microsoft.com/office/drawing/2014/main" id="{0A28C9C9-8BAE-4F31-8AA2-EBF727B37050}"/>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Abnormal labor</a:t>
            </a:r>
            <a:endParaRPr lang="en-US" dirty="0"/>
          </a:p>
        </p:txBody>
      </p:sp>
      <p:sp>
        <p:nvSpPr>
          <p:cNvPr id="3" name="Content Placeholder 2"/>
          <p:cNvSpPr>
            <a:spLocks noGrp="1"/>
          </p:cNvSpPr>
          <p:nvPr>
            <p:ph idx="1"/>
          </p:nvPr>
        </p:nvSpPr>
        <p:spPr/>
        <p:txBody>
          <a:bodyPr>
            <a:normAutofit/>
          </a:bodyPr>
          <a:lstStyle/>
          <a:p>
            <a:r>
              <a:rPr lang="en-US" dirty="0"/>
              <a:t>Precipitate Labor Disorders</a:t>
            </a:r>
          </a:p>
          <a:p>
            <a:pPr lvl="1"/>
            <a:r>
              <a:rPr lang="en-US" sz="2800" i="1" dirty="0"/>
              <a:t>Precipitate labor</a:t>
            </a:r>
            <a:r>
              <a:rPr lang="en-US" sz="2800" dirty="0"/>
              <a:t> </a:t>
            </a:r>
          </a:p>
          <a:p>
            <a:pPr lvl="2">
              <a:buFont typeface="Wingdings" panose="05000000000000000000" pitchFamily="2" charset="2"/>
              <a:buChar char="ü"/>
            </a:pPr>
            <a:r>
              <a:rPr lang="en-US" sz="2800" dirty="0"/>
              <a:t>delivery in less than 3 hours from onset of contractions</a:t>
            </a:r>
          </a:p>
          <a:p>
            <a:pPr lvl="1"/>
            <a:r>
              <a:rPr lang="en-US" sz="2800" i="1" dirty="0"/>
              <a:t>Precipitate dilatation</a:t>
            </a:r>
            <a:r>
              <a:rPr lang="en-US" sz="2800" dirty="0"/>
              <a:t> </a:t>
            </a:r>
          </a:p>
          <a:p>
            <a:pPr lvl="2">
              <a:buFont typeface="Wingdings" panose="05000000000000000000" pitchFamily="2" charset="2"/>
              <a:buChar char="ü"/>
            </a:pPr>
            <a:r>
              <a:rPr lang="en-US" sz="2800" dirty="0"/>
              <a:t>5 cm or more per hour in a </a:t>
            </a:r>
            <a:r>
              <a:rPr lang="en-US" sz="2800" dirty="0" err="1"/>
              <a:t>primipara</a:t>
            </a:r>
            <a:r>
              <a:rPr lang="en-US" sz="2800" dirty="0"/>
              <a:t> or </a:t>
            </a:r>
          </a:p>
          <a:p>
            <a:pPr lvl="2">
              <a:buFont typeface="Wingdings" panose="05000000000000000000" pitchFamily="2" charset="2"/>
              <a:buChar char="ü"/>
            </a:pPr>
            <a:r>
              <a:rPr lang="en-US" sz="2800" dirty="0"/>
              <a:t>10 cm or more per hour in a </a:t>
            </a:r>
            <a:r>
              <a:rPr lang="en-US" sz="2800" dirty="0" err="1"/>
              <a:t>multipara</a:t>
            </a:r>
            <a:endParaRPr lang="en-US" sz="2800" dirty="0"/>
          </a:p>
          <a:p>
            <a:pPr lvl="1"/>
            <a:r>
              <a:rPr lang="en-US" sz="2800" dirty="0"/>
              <a:t>May result from:</a:t>
            </a:r>
          </a:p>
          <a:p>
            <a:pPr lvl="2">
              <a:buFont typeface="Wingdings" panose="05000000000000000000" pitchFamily="2" charset="2"/>
              <a:buChar char="ü"/>
            </a:pPr>
            <a:r>
              <a:rPr lang="en-US" sz="2800" dirty="0"/>
              <a:t>extremely strong uterine contractions or </a:t>
            </a:r>
          </a:p>
          <a:p>
            <a:pPr lvl="2">
              <a:buFont typeface="Wingdings" panose="05000000000000000000" pitchFamily="2" charset="2"/>
              <a:buChar char="ü"/>
            </a:pPr>
            <a:r>
              <a:rPr lang="en-US" sz="2800" dirty="0"/>
              <a:t>low birth canal resistance</a:t>
            </a:r>
          </a:p>
        </p:txBody>
      </p:sp>
      <p:sp>
        <p:nvSpPr>
          <p:cNvPr id="4" name="Date Placeholder 3"/>
          <p:cNvSpPr>
            <a:spLocks noGrp="1"/>
          </p:cNvSpPr>
          <p:nvPr>
            <p:ph type="dt" sz="half" idx="10"/>
          </p:nvPr>
        </p:nvSpPr>
        <p:spPr/>
        <p:txBody>
          <a:bodyPr/>
          <a:lstStyle/>
          <a:p>
            <a:fld id="{3856A318-25D2-418C-ABE0-FBFBA514F1A8}"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21</a:t>
            </a:fld>
            <a:endParaRPr lang="en-US"/>
          </a:p>
        </p:txBody>
      </p:sp>
      <p:sp>
        <p:nvSpPr>
          <p:cNvPr id="7" name="Footer Placeholder 6">
            <a:extLst>
              <a:ext uri="{FF2B5EF4-FFF2-40B4-BE49-F238E27FC236}">
                <a16:creationId xmlns:a16="http://schemas.microsoft.com/office/drawing/2014/main" id="{CA0F5732-5CF2-40A5-8D88-B2B6BE004439}"/>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Abnormal labor</a:t>
            </a:r>
            <a:endParaRPr lang="en-US" dirty="0"/>
          </a:p>
        </p:txBody>
      </p:sp>
      <p:sp>
        <p:nvSpPr>
          <p:cNvPr id="3" name="Content Placeholder 2"/>
          <p:cNvSpPr>
            <a:spLocks noGrp="1"/>
          </p:cNvSpPr>
          <p:nvPr>
            <p:ph idx="1"/>
          </p:nvPr>
        </p:nvSpPr>
        <p:spPr>
          <a:xfrm>
            <a:off x="838200" y="1825624"/>
            <a:ext cx="10515600" cy="4530725"/>
          </a:xfrm>
        </p:spPr>
        <p:txBody>
          <a:bodyPr>
            <a:noAutofit/>
          </a:bodyPr>
          <a:lstStyle/>
          <a:p>
            <a:r>
              <a:rPr lang="en-US" dirty="0"/>
              <a:t>Precipitate Labor Disorders</a:t>
            </a:r>
          </a:p>
          <a:p>
            <a:pPr lvl="1"/>
            <a:r>
              <a:rPr lang="en-US" sz="2800" dirty="0"/>
              <a:t>Maternal complications: </a:t>
            </a:r>
          </a:p>
          <a:p>
            <a:pPr lvl="2">
              <a:buFont typeface="Wingdings" panose="05000000000000000000" pitchFamily="2" charset="2"/>
              <a:buChar char="ü"/>
            </a:pPr>
            <a:r>
              <a:rPr lang="en-US" sz="2800" dirty="0"/>
              <a:t>rare if the cervix and birth canal are relaxed</a:t>
            </a:r>
          </a:p>
          <a:p>
            <a:pPr lvl="2">
              <a:buFont typeface="Wingdings" panose="05000000000000000000" pitchFamily="2" charset="2"/>
              <a:buChar char="ü"/>
            </a:pPr>
            <a:r>
              <a:rPr lang="en-US" sz="2800" dirty="0"/>
              <a:t>uterine rupture , lacerations of the birth canal </a:t>
            </a:r>
          </a:p>
          <a:p>
            <a:pPr lvl="2">
              <a:buFont typeface="Wingdings" panose="05000000000000000000" pitchFamily="2" charset="2"/>
              <a:buChar char="ü"/>
            </a:pPr>
            <a:r>
              <a:rPr lang="en-US" sz="2800" dirty="0"/>
              <a:t>postpartum hemorrhage</a:t>
            </a:r>
          </a:p>
          <a:p>
            <a:pPr lvl="1"/>
            <a:r>
              <a:rPr lang="en-US" sz="2800" dirty="0"/>
              <a:t>Neonatal complications: </a:t>
            </a:r>
          </a:p>
          <a:p>
            <a:pPr lvl="2">
              <a:buFont typeface="Wingdings" panose="05000000000000000000" pitchFamily="2" charset="2"/>
              <a:buChar char="ü"/>
            </a:pPr>
            <a:r>
              <a:rPr lang="en-US" sz="2800" dirty="0" err="1"/>
              <a:t>Perinatal</a:t>
            </a:r>
            <a:r>
              <a:rPr lang="en-US" sz="2800" dirty="0"/>
              <a:t> mortality </a:t>
            </a:r>
          </a:p>
          <a:p>
            <a:pPr lvl="3">
              <a:buFont typeface="Wingdings" panose="05000000000000000000" pitchFamily="2" charset="2"/>
              <a:buChar char="Ø"/>
            </a:pPr>
            <a:r>
              <a:rPr lang="en-US" sz="2800" dirty="0"/>
              <a:t>decreased </a:t>
            </a:r>
            <a:r>
              <a:rPr lang="en-US" sz="2800" dirty="0" err="1"/>
              <a:t>uteroplacental</a:t>
            </a:r>
            <a:r>
              <a:rPr lang="en-US" sz="2800" dirty="0"/>
              <a:t> blood flow, </a:t>
            </a:r>
          </a:p>
          <a:p>
            <a:pPr lvl="3">
              <a:buFont typeface="Wingdings" panose="05000000000000000000" pitchFamily="2" charset="2"/>
              <a:buChar char="Ø"/>
            </a:pPr>
            <a:r>
              <a:rPr lang="en-US" sz="2800" dirty="0"/>
              <a:t>possible intracranial hemorrhage, and </a:t>
            </a:r>
          </a:p>
          <a:p>
            <a:pPr lvl="3">
              <a:buFont typeface="Wingdings" panose="05000000000000000000" pitchFamily="2" charset="2"/>
              <a:buChar char="Ø"/>
            </a:pPr>
            <a:r>
              <a:rPr lang="en-US" sz="2800" dirty="0"/>
              <a:t>risks associated with unattended delivery</a:t>
            </a:r>
          </a:p>
        </p:txBody>
      </p:sp>
      <p:sp>
        <p:nvSpPr>
          <p:cNvPr id="4" name="Date Placeholder 3"/>
          <p:cNvSpPr>
            <a:spLocks noGrp="1"/>
          </p:cNvSpPr>
          <p:nvPr>
            <p:ph type="dt" sz="half" idx="10"/>
          </p:nvPr>
        </p:nvSpPr>
        <p:spPr/>
        <p:txBody>
          <a:bodyPr/>
          <a:lstStyle/>
          <a:p>
            <a:fld id="{B3539C2E-83C3-4226-92C8-3AAAFA5235AC}"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22</a:t>
            </a:fld>
            <a:endParaRPr lang="en-US"/>
          </a:p>
        </p:txBody>
      </p:sp>
      <p:sp>
        <p:nvSpPr>
          <p:cNvPr id="7" name="Footer Placeholder 6">
            <a:extLst>
              <a:ext uri="{FF2B5EF4-FFF2-40B4-BE49-F238E27FC236}">
                <a16:creationId xmlns:a16="http://schemas.microsoft.com/office/drawing/2014/main" id="{558953DF-C309-41DA-B621-36C81AE5859C}"/>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Abnormal labor</a:t>
            </a:r>
            <a:endParaRPr lang="en-US" dirty="0"/>
          </a:p>
        </p:txBody>
      </p:sp>
      <p:sp>
        <p:nvSpPr>
          <p:cNvPr id="3" name="Content Placeholder 2"/>
          <p:cNvSpPr>
            <a:spLocks noGrp="1"/>
          </p:cNvSpPr>
          <p:nvPr>
            <p:ph idx="1"/>
          </p:nvPr>
        </p:nvSpPr>
        <p:spPr>
          <a:xfrm>
            <a:off x="838200" y="1519311"/>
            <a:ext cx="10515600" cy="4837039"/>
          </a:xfrm>
        </p:spPr>
        <p:txBody>
          <a:bodyPr>
            <a:noAutofit/>
          </a:bodyPr>
          <a:lstStyle/>
          <a:p>
            <a:pPr>
              <a:lnSpc>
                <a:spcPct val="150000"/>
              </a:lnSpc>
              <a:buFont typeface="Wingdings" panose="05000000000000000000" pitchFamily="2" charset="2"/>
              <a:buChar char="§"/>
            </a:pPr>
            <a:r>
              <a:rPr lang="en-US" dirty="0"/>
              <a:t>Updated approach </a:t>
            </a:r>
          </a:p>
          <a:p>
            <a:pPr lvl="1">
              <a:lnSpc>
                <a:spcPct val="150000"/>
              </a:lnSpc>
            </a:pPr>
            <a:r>
              <a:rPr lang="en-US" sz="2800" dirty="0"/>
              <a:t>Diagnosis of Labor Abnormalities </a:t>
            </a:r>
          </a:p>
          <a:p>
            <a:pPr lvl="2">
              <a:lnSpc>
                <a:spcPct val="150000"/>
              </a:lnSpc>
              <a:buFont typeface="Wingdings" panose="05000000000000000000" pitchFamily="2" charset="2"/>
              <a:buChar char="ü"/>
            </a:pPr>
            <a:r>
              <a:rPr lang="en-US" sz="2800" dirty="0"/>
              <a:t>One practical system is:</a:t>
            </a:r>
          </a:p>
          <a:p>
            <a:pPr lvl="3">
              <a:lnSpc>
                <a:spcPct val="150000"/>
              </a:lnSpc>
            </a:pPr>
            <a:r>
              <a:rPr lang="en-US" sz="2800" dirty="0"/>
              <a:t>classify them as either protracted or arrested labor</a:t>
            </a:r>
          </a:p>
          <a:p>
            <a:pPr lvl="2">
              <a:lnSpc>
                <a:spcPct val="150000"/>
              </a:lnSpc>
              <a:buFont typeface="Wingdings" panose="05000000000000000000" pitchFamily="2" charset="2"/>
              <a:buChar char="ü"/>
            </a:pPr>
            <a:r>
              <a:rPr lang="en-US" sz="2800" dirty="0"/>
              <a:t>Protraction and arrest can occur anytime during labor</a:t>
            </a:r>
          </a:p>
          <a:p>
            <a:pPr lvl="3">
              <a:lnSpc>
                <a:spcPct val="150000"/>
              </a:lnSpc>
            </a:pPr>
            <a:r>
              <a:rPr lang="en-US" sz="2800" dirty="0"/>
              <a:t>The thresholds are defined according to the phase or stage of labor when they occur</a:t>
            </a:r>
          </a:p>
        </p:txBody>
      </p:sp>
      <p:sp>
        <p:nvSpPr>
          <p:cNvPr id="4" name="Date Placeholder 3"/>
          <p:cNvSpPr>
            <a:spLocks noGrp="1"/>
          </p:cNvSpPr>
          <p:nvPr>
            <p:ph type="dt" sz="half" idx="10"/>
          </p:nvPr>
        </p:nvSpPr>
        <p:spPr/>
        <p:txBody>
          <a:bodyPr/>
          <a:lstStyle/>
          <a:p>
            <a:fld id="{0D900C55-7B65-4692-AD83-E24B176E76B7}"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23</a:t>
            </a:fld>
            <a:endParaRPr lang="en-US"/>
          </a:p>
        </p:txBody>
      </p:sp>
      <p:sp>
        <p:nvSpPr>
          <p:cNvPr id="7" name="Footer Placeholder 6">
            <a:extLst>
              <a:ext uri="{FF2B5EF4-FFF2-40B4-BE49-F238E27FC236}">
                <a16:creationId xmlns:a16="http://schemas.microsoft.com/office/drawing/2014/main" id="{05F63018-D369-4BF8-87F6-E7E87CB326CF}"/>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10515600" cy="715962"/>
          </a:xfrm>
        </p:spPr>
        <p:txBody>
          <a:bodyPr>
            <a:normAutofit/>
          </a:bodyPr>
          <a:lstStyle/>
          <a:p>
            <a:r>
              <a:rPr lang="en-US" dirty="0"/>
              <a:t>Updated approach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02261541"/>
              </p:ext>
            </p:extLst>
          </p:nvPr>
        </p:nvGraphicFramePr>
        <p:xfrm>
          <a:off x="838200" y="1752594"/>
          <a:ext cx="10515601" cy="4495807"/>
        </p:xfrm>
        <a:graphic>
          <a:graphicData uri="http://schemas.openxmlformats.org/drawingml/2006/table">
            <a:tbl>
              <a:tblPr firstRow="1" bandRow="1">
                <a:tableStyleId>{5940675A-B579-460E-94D1-54222C63F5DA}</a:tableStyleId>
              </a:tblPr>
              <a:tblGrid>
                <a:gridCol w="5507900">
                  <a:extLst>
                    <a:ext uri="{9D8B030D-6E8A-4147-A177-3AD203B41FA5}">
                      <a16:colId xmlns:a16="http://schemas.microsoft.com/office/drawing/2014/main" val="20000"/>
                    </a:ext>
                  </a:extLst>
                </a:gridCol>
                <a:gridCol w="1722285">
                  <a:extLst>
                    <a:ext uri="{9D8B030D-6E8A-4147-A177-3AD203B41FA5}">
                      <a16:colId xmlns:a16="http://schemas.microsoft.com/office/drawing/2014/main" val="20001"/>
                    </a:ext>
                  </a:extLst>
                </a:gridCol>
                <a:gridCol w="1642708">
                  <a:extLst>
                    <a:ext uri="{9D8B030D-6E8A-4147-A177-3AD203B41FA5}">
                      <a16:colId xmlns:a16="http://schemas.microsoft.com/office/drawing/2014/main" val="20002"/>
                    </a:ext>
                  </a:extLst>
                </a:gridCol>
                <a:gridCol w="1642708">
                  <a:extLst>
                    <a:ext uri="{9D8B030D-6E8A-4147-A177-3AD203B41FA5}">
                      <a16:colId xmlns:a16="http://schemas.microsoft.com/office/drawing/2014/main" val="20003"/>
                    </a:ext>
                  </a:extLst>
                </a:gridCol>
              </a:tblGrid>
              <a:tr h="528922">
                <a:tc>
                  <a:txBody>
                    <a:bodyPr/>
                    <a:lstStyle/>
                    <a:p>
                      <a:pPr algn="ctr"/>
                      <a:r>
                        <a:rPr lang="en-US" sz="2200" kern="1200" dirty="0"/>
                        <a:t>Cervical dilation</a:t>
                      </a:r>
                      <a:r>
                        <a:rPr lang="en-US" sz="2200" kern="1200" baseline="0" dirty="0"/>
                        <a:t> </a:t>
                      </a:r>
                      <a:r>
                        <a:rPr lang="en-US" sz="2200" kern="1200" dirty="0"/>
                        <a:t>(cm)</a:t>
                      </a:r>
                      <a:endParaRPr lang="en-US" sz="2200" dirty="0"/>
                    </a:p>
                  </a:txBody>
                  <a:tcPr/>
                </a:tc>
                <a:tc>
                  <a:txBody>
                    <a:bodyPr/>
                    <a:lstStyle/>
                    <a:p>
                      <a:pPr algn="ctr"/>
                      <a:r>
                        <a:rPr lang="en-US" sz="2200" kern="1200" dirty="0"/>
                        <a:t>Parity 0</a:t>
                      </a:r>
                      <a:endParaRPr lang="en-US" sz="2200" dirty="0"/>
                    </a:p>
                  </a:txBody>
                  <a:tcPr/>
                </a:tc>
                <a:tc>
                  <a:txBody>
                    <a:bodyPr/>
                    <a:lstStyle/>
                    <a:p>
                      <a:pPr algn="ctr"/>
                      <a:r>
                        <a:rPr lang="en-US" sz="2200" kern="1200" dirty="0"/>
                        <a:t>Parity 1</a:t>
                      </a:r>
                      <a:endParaRPr lang="en-US" sz="2200" dirty="0"/>
                    </a:p>
                  </a:txBody>
                  <a:tcPr/>
                </a:tc>
                <a:tc>
                  <a:txBody>
                    <a:bodyPr/>
                    <a:lstStyle/>
                    <a:p>
                      <a:pPr algn="ctr"/>
                      <a:r>
                        <a:rPr lang="en-US" sz="2200" kern="1200" dirty="0"/>
                        <a:t>Parity 2+</a:t>
                      </a:r>
                      <a:endParaRPr lang="en-US" sz="2200" dirty="0"/>
                    </a:p>
                  </a:txBody>
                  <a:tcPr/>
                </a:tc>
                <a:extLst>
                  <a:ext uri="{0D108BD9-81ED-4DB2-BD59-A6C34878D82A}">
                    <a16:rowId xmlns:a16="http://schemas.microsoft.com/office/drawing/2014/main" val="10000"/>
                  </a:ext>
                </a:extLst>
              </a:tr>
              <a:tr h="440765">
                <a:tc>
                  <a:txBody>
                    <a:bodyPr/>
                    <a:lstStyle/>
                    <a:p>
                      <a:pPr algn="ctr"/>
                      <a:r>
                        <a:rPr lang="en-US" dirty="0"/>
                        <a:t>3-4</a:t>
                      </a:r>
                    </a:p>
                  </a:txBody>
                  <a:tcPr/>
                </a:tc>
                <a:tc>
                  <a:txBody>
                    <a:bodyPr/>
                    <a:lstStyle/>
                    <a:p>
                      <a:pPr algn="ctr" fontAlgn="t"/>
                      <a:r>
                        <a:rPr lang="en-US"/>
                        <a:t>1.8 (8.1)</a:t>
                      </a:r>
                      <a:endParaRPr lang="en-US">
                        <a:latin typeface="Verdana"/>
                      </a:endParaRPr>
                    </a:p>
                  </a:txBody>
                  <a:tcPr/>
                </a:tc>
                <a:tc>
                  <a:txBody>
                    <a:bodyPr/>
                    <a:lstStyle/>
                    <a:p>
                      <a:pPr algn="ctr" fontAlgn="t"/>
                      <a:r>
                        <a:rPr lang="en-US"/>
                        <a:t>-</a:t>
                      </a:r>
                      <a:endParaRPr lang="en-US">
                        <a:latin typeface="Verdana"/>
                      </a:endParaRPr>
                    </a:p>
                  </a:txBody>
                  <a:tcPr/>
                </a:tc>
                <a:tc>
                  <a:txBody>
                    <a:bodyPr/>
                    <a:lstStyle/>
                    <a:p>
                      <a:pPr algn="ctr" fontAlgn="t"/>
                      <a:r>
                        <a:rPr lang="en-US" dirty="0"/>
                        <a:t>-</a:t>
                      </a:r>
                      <a:endParaRPr lang="en-US" dirty="0">
                        <a:latin typeface="Verdana"/>
                      </a:endParaRPr>
                    </a:p>
                  </a:txBody>
                  <a:tcPr/>
                </a:tc>
                <a:extLst>
                  <a:ext uri="{0D108BD9-81ED-4DB2-BD59-A6C34878D82A}">
                    <a16:rowId xmlns:a16="http://schemas.microsoft.com/office/drawing/2014/main" val="10001"/>
                  </a:ext>
                </a:extLst>
              </a:tr>
              <a:tr h="440765">
                <a:tc>
                  <a:txBody>
                    <a:bodyPr/>
                    <a:lstStyle/>
                    <a:p>
                      <a:pPr algn="ctr"/>
                      <a:r>
                        <a:rPr lang="en-US" dirty="0"/>
                        <a:t>4-5</a:t>
                      </a:r>
                    </a:p>
                  </a:txBody>
                  <a:tcPr/>
                </a:tc>
                <a:tc>
                  <a:txBody>
                    <a:bodyPr/>
                    <a:lstStyle/>
                    <a:p>
                      <a:pPr algn="ctr" fontAlgn="t"/>
                      <a:r>
                        <a:rPr lang="en-US"/>
                        <a:t>1.3 (6.4)</a:t>
                      </a:r>
                      <a:endParaRPr lang="en-US">
                        <a:latin typeface="Verdana"/>
                      </a:endParaRPr>
                    </a:p>
                  </a:txBody>
                  <a:tcPr/>
                </a:tc>
                <a:tc>
                  <a:txBody>
                    <a:bodyPr/>
                    <a:lstStyle/>
                    <a:p>
                      <a:pPr algn="ctr" fontAlgn="t"/>
                      <a:r>
                        <a:rPr lang="en-US"/>
                        <a:t>1.4 (7.3)</a:t>
                      </a:r>
                      <a:endParaRPr lang="en-US">
                        <a:latin typeface="Verdana"/>
                      </a:endParaRPr>
                    </a:p>
                  </a:txBody>
                  <a:tcPr/>
                </a:tc>
                <a:tc>
                  <a:txBody>
                    <a:bodyPr/>
                    <a:lstStyle/>
                    <a:p>
                      <a:pPr algn="ctr" fontAlgn="t"/>
                      <a:r>
                        <a:rPr lang="en-US" dirty="0"/>
                        <a:t>1.4 (7.0)</a:t>
                      </a:r>
                      <a:endParaRPr lang="en-US" dirty="0">
                        <a:latin typeface="Verdana"/>
                      </a:endParaRPr>
                    </a:p>
                  </a:txBody>
                  <a:tcPr/>
                </a:tc>
                <a:extLst>
                  <a:ext uri="{0D108BD9-81ED-4DB2-BD59-A6C34878D82A}">
                    <a16:rowId xmlns:a16="http://schemas.microsoft.com/office/drawing/2014/main" val="10002"/>
                  </a:ext>
                </a:extLst>
              </a:tr>
              <a:tr h="440765">
                <a:tc>
                  <a:txBody>
                    <a:bodyPr/>
                    <a:lstStyle/>
                    <a:p>
                      <a:pPr algn="ctr"/>
                      <a:r>
                        <a:rPr lang="en-US" dirty="0"/>
                        <a:t>5-6</a:t>
                      </a:r>
                    </a:p>
                  </a:txBody>
                  <a:tcPr/>
                </a:tc>
                <a:tc>
                  <a:txBody>
                    <a:bodyPr/>
                    <a:lstStyle/>
                    <a:p>
                      <a:pPr algn="ctr" fontAlgn="t"/>
                      <a:r>
                        <a:rPr lang="en-US"/>
                        <a:t>0.8 (3.2)</a:t>
                      </a:r>
                      <a:endParaRPr lang="en-US">
                        <a:latin typeface="Verdana"/>
                      </a:endParaRPr>
                    </a:p>
                  </a:txBody>
                  <a:tcPr/>
                </a:tc>
                <a:tc>
                  <a:txBody>
                    <a:bodyPr/>
                    <a:lstStyle/>
                    <a:p>
                      <a:pPr algn="ctr" fontAlgn="t"/>
                      <a:r>
                        <a:rPr lang="en-US"/>
                        <a:t>0.8 (3.4)</a:t>
                      </a:r>
                      <a:endParaRPr lang="en-US">
                        <a:latin typeface="Verdana"/>
                      </a:endParaRPr>
                    </a:p>
                  </a:txBody>
                  <a:tcPr/>
                </a:tc>
                <a:tc>
                  <a:txBody>
                    <a:bodyPr/>
                    <a:lstStyle/>
                    <a:p>
                      <a:pPr algn="ctr" fontAlgn="t"/>
                      <a:r>
                        <a:rPr lang="en-US" dirty="0"/>
                        <a:t>0.8 (3.4)</a:t>
                      </a:r>
                      <a:endParaRPr lang="en-US" dirty="0">
                        <a:latin typeface="Verdana"/>
                      </a:endParaRPr>
                    </a:p>
                  </a:txBody>
                  <a:tcPr/>
                </a:tc>
                <a:extLst>
                  <a:ext uri="{0D108BD9-81ED-4DB2-BD59-A6C34878D82A}">
                    <a16:rowId xmlns:a16="http://schemas.microsoft.com/office/drawing/2014/main" val="10003"/>
                  </a:ext>
                </a:extLst>
              </a:tr>
              <a:tr h="440765">
                <a:tc>
                  <a:txBody>
                    <a:bodyPr/>
                    <a:lstStyle/>
                    <a:p>
                      <a:pPr algn="ctr"/>
                      <a:r>
                        <a:rPr lang="en-US" dirty="0"/>
                        <a:t>6-7</a:t>
                      </a:r>
                    </a:p>
                  </a:txBody>
                  <a:tcPr/>
                </a:tc>
                <a:tc>
                  <a:txBody>
                    <a:bodyPr/>
                    <a:lstStyle/>
                    <a:p>
                      <a:pPr algn="ctr" fontAlgn="t"/>
                      <a:r>
                        <a:rPr lang="en-US"/>
                        <a:t>0.6 (2.2)</a:t>
                      </a:r>
                      <a:endParaRPr lang="en-US">
                        <a:latin typeface="Verdana"/>
                      </a:endParaRPr>
                    </a:p>
                  </a:txBody>
                  <a:tcPr/>
                </a:tc>
                <a:tc>
                  <a:txBody>
                    <a:bodyPr/>
                    <a:lstStyle/>
                    <a:p>
                      <a:pPr algn="ctr" fontAlgn="t"/>
                      <a:r>
                        <a:rPr lang="en-US"/>
                        <a:t>0.5 (1.9)</a:t>
                      </a:r>
                      <a:endParaRPr lang="en-US">
                        <a:latin typeface="Verdana"/>
                      </a:endParaRPr>
                    </a:p>
                  </a:txBody>
                  <a:tcPr/>
                </a:tc>
                <a:tc>
                  <a:txBody>
                    <a:bodyPr/>
                    <a:lstStyle/>
                    <a:p>
                      <a:pPr algn="ctr" fontAlgn="t"/>
                      <a:r>
                        <a:rPr lang="en-US" dirty="0"/>
                        <a:t>0.5 (1.8)</a:t>
                      </a:r>
                      <a:endParaRPr lang="en-US" dirty="0">
                        <a:latin typeface="Verdana"/>
                      </a:endParaRPr>
                    </a:p>
                  </a:txBody>
                  <a:tcPr/>
                </a:tc>
                <a:extLst>
                  <a:ext uri="{0D108BD9-81ED-4DB2-BD59-A6C34878D82A}">
                    <a16:rowId xmlns:a16="http://schemas.microsoft.com/office/drawing/2014/main" val="10004"/>
                  </a:ext>
                </a:extLst>
              </a:tr>
              <a:tr h="440765">
                <a:tc>
                  <a:txBody>
                    <a:bodyPr/>
                    <a:lstStyle/>
                    <a:p>
                      <a:pPr algn="ctr"/>
                      <a:r>
                        <a:rPr lang="en-US" dirty="0"/>
                        <a:t>7-8</a:t>
                      </a:r>
                    </a:p>
                  </a:txBody>
                  <a:tcPr/>
                </a:tc>
                <a:tc>
                  <a:txBody>
                    <a:bodyPr/>
                    <a:lstStyle/>
                    <a:p>
                      <a:pPr algn="ctr" fontAlgn="t"/>
                      <a:r>
                        <a:rPr lang="en-US"/>
                        <a:t>0.5 (1.6)</a:t>
                      </a:r>
                      <a:endParaRPr lang="en-US">
                        <a:latin typeface="Verdana"/>
                      </a:endParaRPr>
                    </a:p>
                  </a:txBody>
                  <a:tcPr/>
                </a:tc>
                <a:tc>
                  <a:txBody>
                    <a:bodyPr/>
                    <a:lstStyle/>
                    <a:p>
                      <a:pPr algn="ctr" fontAlgn="t"/>
                      <a:r>
                        <a:rPr lang="en-US"/>
                        <a:t>0.4 (1.3)</a:t>
                      </a:r>
                      <a:endParaRPr lang="en-US">
                        <a:latin typeface="Verdana"/>
                      </a:endParaRPr>
                    </a:p>
                  </a:txBody>
                  <a:tcPr/>
                </a:tc>
                <a:tc>
                  <a:txBody>
                    <a:bodyPr/>
                    <a:lstStyle/>
                    <a:p>
                      <a:pPr algn="ctr" fontAlgn="t"/>
                      <a:r>
                        <a:rPr lang="en-US" dirty="0"/>
                        <a:t>0.4 (1.2)</a:t>
                      </a:r>
                      <a:endParaRPr lang="en-US" dirty="0">
                        <a:latin typeface="Verdana"/>
                      </a:endParaRPr>
                    </a:p>
                  </a:txBody>
                  <a:tcPr/>
                </a:tc>
                <a:extLst>
                  <a:ext uri="{0D108BD9-81ED-4DB2-BD59-A6C34878D82A}">
                    <a16:rowId xmlns:a16="http://schemas.microsoft.com/office/drawing/2014/main" val="10005"/>
                  </a:ext>
                </a:extLst>
              </a:tr>
              <a:tr h="440765">
                <a:tc>
                  <a:txBody>
                    <a:bodyPr/>
                    <a:lstStyle/>
                    <a:p>
                      <a:pPr algn="ctr"/>
                      <a:r>
                        <a:rPr lang="en-US" dirty="0"/>
                        <a:t>8-9</a:t>
                      </a:r>
                    </a:p>
                  </a:txBody>
                  <a:tcPr/>
                </a:tc>
                <a:tc>
                  <a:txBody>
                    <a:bodyPr/>
                    <a:lstStyle/>
                    <a:p>
                      <a:pPr algn="ctr" fontAlgn="t"/>
                      <a:r>
                        <a:rPr lang="en-US"/>
                        <a:t>0.5 (1.4)</a:t>
                      </a:r>
                      <a:endParaRPr lang="en-US">
                        <a:latin typeface="Verdana"/>
                      </a:endParaRPr>
                    </a:p>
                  </a:txBody>
                  <a:tcPr/>
                </a:tc>
                <a:tc>
                  <a:txBody>
                    <a:bodyPr/>
                    <a:lstStyle/>
                    <a:p>
                      <a:pPr algn="ctr" fontAlgn="t"/>
                      <a:r>
                        <a:rPr lang="en-US"/>
                        <a:t>0.3 (1.0)</a:t>
                      </a:r>
                      <a:endParaRPr lang="en-US">
                        <a:latin typeface="Verdana"/>
                      </a:endParaRPr>
                    </a:p>
                  </a:txBody>
                  <a:tcPr/>
                </a:tc>
                <a:tc>
                  <a:txBody>
                    <a:bodyPr/>
                    <a:lstStyle/>
                    <a:p>
                      <a:pPr algn="ctr" fontAlgn="t"/>
                      <a:r>
                        <a:rPr lang="en-US" dirty="0"/>
                        <a:t>0.3 (0.9)</a:t>
                      </a:r>
                      <a:endParaRPr lang="en-US" dirty="0">
                        <a:latin typeface="Verdana"/>
                      </a:endParaRPr>
                    </a:p>
                  </a:txBody>
                  <a:tcPr/>
                </a:tc>
                <a:extLst>
                  <a:ext uri="{0D108BD9-81ED-4DB2-BD59-A6C34878D82A}">
                    <a16:rowId xmlns:a16="http://schemas.microsoft.com/office/drawing/2014/main" val="10006"/>
                  </a:ext>
                </a:extLst>
              </a:tr>
              <a:tr h="440765">
                <a:tc>
                  <a:txBody>
                    <a:bodyPr/>
                    <a:lstStyle/>
                    <a:p>
                      <a:pPr algn="ctr"/>
                      <a:r>
                        <a:rPr lang="en-US" dirty="0"/>
                        <a:t>9-10</a:t>
                      </a:r>
                    </a:p>
                  </a:txBody>
                  <a:tcPr/>
                </a:tc>
                <a:tc>
                  <a:txBody>
                    <a:bodyPr/>
                    <a:lstStyle/>
                    <a:p>
                      <a:pPr algn="ctr" fontAlgn="t"/>
                      <a:r>
                        <a:rPr lang="en-US"/>
                        <a:t>0.5 (1.8)</a:t>
                      </a:r>
                      <a:endParaRPr lang="en-US">
                        <a:latin typeface="Verdana"/>
                      </a:endParaRPr>
                    </a:p>
                  </a:txBody>
                  <a:tcPr/>
                </a:tc>
                <a:tc>
                  <a:txBody>
                    <a:bodyPr/>
                    <a:lstStyle/>
                    <a:p>
                      <a:pPr algn="ctr" fontAlgn="t"/>
                      <a:r>
                        <a:rPr lang="en-US"/>
                        <a:t>0.3 (0.9)</a:t>
                      </a:r>
                      <a:endParaRPr lang="en-US">
                        <a:latin typeface="Verdana"/>
                      </a:endParaRPr>
                    </a:p>
                  </a:txBody>
                  <a:tcPr/>
                </a:tc>
                <a:tc>
                  <a:txBody>
                    <a:bodyPr/>
                    <a:lstStyle/>
                    <a:p>
                      <a:pPr algn="ctr" fontAlgn="t"/>
                      <a:r>
                        <a:rPr lang="en-US" dirty="0"/>
                        <a:t>0.3 (0.8)</a:t>
                      </a:r>
                      <a:endParaRPr lang="en-US" dirty="0">
                        <a:latin typeface="Verdana"/>
                      </a:endParaRPr>
                    </a:p>
                  </a:txBody>
                  <a:tcPr/>
                </a:tc>
                <a:extLst>
                  <a:ext uri="{0D108BD9-81ED-4DB2-BD59-A6C34878D82A}">
                    <a16:rowId xmlns:a16="http://schemas.microsoft.com/office/drawing/2014/main" val="10007"/>
                  </a:ext>
                </a:extLst>
              </a:tr>
              <a:tr h="440765">
                <a:tc>
                  <a:txBody>
                    <a:bodyPr/>
                    <a:lstStyle/>
                    <a:p>
                      <a:pPr algn="ctr"/>
                      <a:r>
                        <a:rPr lang="en-US" sz="1800" kern="1200" dirty="0"/>
                        <a:t>Second stage with epidural analgesia</a:t>
                      </a:r>
                      <a:endParaRPr lang="en-US" dirty="0"/>
                    </a:p>
                  </a:txBody>
                  <a:tcPr/>
                </a:tc>
                <a:tc>
                  <a:txBody>
                    <a:bodyPr/>
                    <a:lstStyle/>
                    <a:p>
                      <a:pPr algn="ctr" fontAlgn="t"/>
                      <a:r>
                        <a:rPr lang="en-US"/>
                        <a:t>1.1 (3.6)</a:t>
                      </a:r>
                      <a:endParaRPr lang="en-US">
                        <a:latin typeface="Verdana"/>
                      </a:endParaRPr>
                    </a:p>
                  </a:txBody>
                  <a:tcPr/>
                </a:tc>
                <a:tc>
                  <a:txBody>
                    <a:bodyPr/>
                    <a:lstStyle/>
                    <a:p>
                      <a:pPr algn="ctr" fontAlgn="t"/>
                      <a:r>
                        <a:rPr lang="en-US"/>
                        <a:t>0.4 (2.0)</a:t>
                      </a:r>
                      <a:endParaRPr lang="en-US">
                        <a:latin typeface="Verdana"/>
                      </a:endParaRPr>
                    </a:p>
                  </a:txBody>
                  <a:tcPr/>
                </a:tc>
                <a:tc>
                  <a:txBody>
                    <a:bodyPr/>
                    <a:lstStyle/>
                    <a:p>
                      <a:pPr algn="ctr" fontAlgn="t"/>
                      <a:r>
                        <a:rPr lang="en-US" dirty="0"/>
                        <a:t>0.3 (1.6)</a:t>
                      </a:r>
                      <a:endParaRPr lang="en-US" dirty="0">
                        <a:latin typeface="Verdana"/>
                      </a:endParaRPr>
                    </a:p>
                  </a:txBody>
                  <a:tcPr/>
                </a:tc>
                <a:extLst>
                  <a:ext uri="{0D108BD9-81ED-4DB2-BD59-A6C34878D82A}">
                    <a16:rowId xmlns:a16="http://schemas.microsoft.com/office/drawing/2014/main" val="10008"/>
                  </a:ext>
                </a:extLst>
              </a:tr>
              <a:tr h="440765">
                <a:tc>
                  <a:txBody>
                    <a:bodyPr/>
                    <a:lstStyle/>
                    <a:p>
                      <a:pPr algn="ctr"/>
                      <a:r>
                        <a:rPr lang="en-US" sz="1800" kern="1200" dirty="0"/>
                        <a:t>Second stage without epidural analgesia</a:t>
                      </a:r>
                      <a:endParaRPr lang="en-US" dirty="0"/>
                    </a:p>
                  </a:txBody>
                  <a:tcPr/>
                </a:tc>
                <a:tc>
                  <a:txBody>
                    <a:bodyPr/>
                    <a:lstStyle/>
                    <a:p>
                      <a:pPr algn="ctr" fontAlgn="t"/>
                      <a:r>
                        <a:rPr lang="en-US"/>
                        <a:t>0.6 (2.8)</a:t>
                      </a:r>
                      <a:endParaRPr lang="en-US">
                        <a:latin typeface="Verdana"/>
                      </a:endParaRPr>
                    </a:p>
                  </a:txBody>
                  <a:tcPr/>
                </a:tc>
                <a:tc>
                  <a:txBody>
                    <a:bodyPr/>
                    <a:lstStyle/>
                    <a:p>
                      <a:pPr algn="ctr" fontAlgn="t"/>
                      <a:r>
                        <a:rPr lang="en-US"/>
                        <a:t>0.2 (1.3)</a:t>
                      </a:r>
                      <a:endParaRPr lang="en-US">
                        <a:latin typeface="Verdana"/>
                      </a:endParaRPr>
                    </a:p>
                  </a:txBody>
                  <a:tcPr/>
                </a:tc>
                <a:tc>
                  <a:txBody>
                    <a:bodyPr/>
                    <a:lstStyle/>
                    <a:p>
                      <a:pPr algn="ctr" fontAlgn="t"/>
                      <a:r>
                        <a:rPr lang="en-US" dirty="0"/>
                        <a:t>0.1 (1.1)</a:t>
                      </a:r>
                      <a:endParaRPr lang="en-US" dirty="0">
                        <a:latin typeface="Verdana"/>
                      </a:endParaRPr>
                    </a:p>
                  </a:txBody>
                  <a:tcPr/>
                </a:tc>
                <a:extLst>
                  <a:ext uri="{0D108BD9-81ED-4DB2-BD59-A6C34878D82A}">
                    <a16:rowId xmlns:a16="http://schemas.microsoft.com/office/drawing/2014/main" val="10009"/>
                  </a:ext>
                </a:extLst>
              </a:tr>
            </a:tbl>
          </a:graphicData>
        </a:graphic>
      </p:graphicFrame>
      <p:sp>
        <p:nvSpPr>
          <p:cNvPr id="4" name="Date Placeholder 3"/>
          <p:cNvSpPr>
            <a:spLocks noGrp="1"/>
          </p:cNvSpPr>
          <p:nvPr>
            <p:ph type="dt" sz="half" idx="10"/>
          </p:nvPr>
        </p:nvSpPr>
        <p:spPr/>
        <p:txBody>
          <a:bodyPr/>
          <a:lstStyle/>
          <a:p>
            <a:fld id="{7ED8B4A0-C869-48C2-87BB-DB1A4D6EEEF4}"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24</a:t>
            </a:fld>
            <a:endParaRPr lang="en-US"/>
          </a:p>
        </p:txBody>
      </p:sp>
      <p:sp>
        <p:nvSpPr>
          <p:cNvPr id="7" name="TextBox 6"/>
          <p:cNvSpPr txBox="1"/>
          <p:nvPr/>
        </p:nvSpPr>
        <p:spPr>
          <a:xfrm>
            <a:off x="838200" y="914401"/>
            <a:ext cx="10515600" cy="646331"/>
          </a:xfrm>
          <a:prstGeom prst="rect">
            <a:avLst/>
          </a:prstGeom>
          <a:noFill/>
        </p:spPr>
        <p:txBody>
          <a:bodyPr wrap="square" rtlCol="0">
            <a:spAutoFit/>
          </a:bodyPr>
          <a:lstStyle/>
          <a:p>
            <a:r>
              <a:rPr lang="en-US" dirty="0"/>
              <a:t>Zhang’s studies</a:t>
            </a:r>
            <a:endParaRPr lang="en-US" b="1" dirty="0"/>
          </a:p>
          <a:p>
            <a:r>
              <a:rPr lang="en-US" b="1" dirty="0"/>
              <a:t>Median and (95th percentile) hours for cervical dilation during labor by parity</a:t>
            </a:r>
          </a:p>
        </p:txBody>
      </p:sp>
      <p:sp>
        <p:nvSpPr>
          <p:cNvPr id="8" name="Footer Placeholder 7">
            <a:extLst>
              <a:ext uri="{FF2B5EF4-FFF2-40B4-BE49-F238E27FC236}">
                <a16:creationId xmlns:a16="http://schemas.microsoft.com/office/drawing/2014/main" id="{3A5AD8E7-CC34-48DB-BC6C-DB4332D97EE5}"/>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Updated approach</a:t>
            </a:r>
          </a:p>
        </p:txBody>
      </p:sp>
      <p:sp>
        <p:nvSpPr>
          <p:cNvPr id="3" name="Content Placeholder 2"/>
          <p:cNvSpPr>
            <a:spLocks noGrp="1"/>
          </p:cNvSpPr>
          <p:nvPr>
            <p:ph idx="1"/>
          </p:nvPr>
        </p:nvSpPr>
        <p:spPr>
          <a:xfrm>
            <a:off x="838200" y="1690688"/>
            <a:ext cx="10515600" cy="4665662"/>
          </a:xfrm>
        </p:spPr>
        <p:txBody>
          <a:bodyPr>
            <a:normAutofit lnSpcReduction="10000"/>
          </a:bodyPr>
          <a:lstStyle/>
          <a:p>
            <a:pPr>
              <a:lnSpc>
                <a:spcPct val="150000"/>
              </a:lnSpc>
              <a:buFont typeface="Wingdings" panose="05000000000000000000" pitchFamily="2" charset="2"/>
              <a:buChar char="§"/>
            </a:pPr>
            <a:r>
              <a:rPr lang="en-US" dirty="0"/>
              <a:t>arrest disorder</a:t>
            </a:r>
          </a:p>
          <a:p>
            <a:pPr lvl="1">
              <a:lnSpc>
                <a:spcPct val="150000"/>
              </a:lnSpc>
            </a:pPr>
            <a:r>
              <a:rPr lang="en-US" sz="2800" dirty="0"/>
              <a:t>Zhang’s studies suggest that:</a:t>
            </a:r>
          </a:p>
          <a:p>
            <a:pPr lvl="2">
              <a:lnSpc>
                <a:spcPct val="150000"/>
              </a:lnSpc>
              <a:buFont typeface="Wingdings" panose="05000000000000000000" pitchFamily="2" charset="2"/>
              <a:buChar char="ü"/>
            </a:pPr>
            <a:r>
              <a:rPr lang="en-US" sz="2800" dirty="0"/>
              <a:t> it is more reasonable to wait until cervical dilation ceases after reaching 5 to 6 cm dilation before establishing the diagnosis</a:t>
            </a:r>
          </a:p>
          <a:p>
            <a:pPr lvl="1">
              <a:lnSpc>
                <a:spcPct val="150000"/>
              </a:lnSpc>
            </a:pPr>
            <a:r>
              <a:rPr lang="en-US" sz="2800" dirty="0"/>
              <a:t>Cervical dilation ≥6 cm dilation and ruptured membranes with:</a:t>
            </a:r>
          </a:p>
          <a:p>
            <a:pPr lvl="2">
              <a:lnSpc>
                <a:spcPct val="150000"/>
              </a:lnSpc>
              <a:buFont typeface="Wingdings" panose="05000000000000000000" pitchFamily="2" charset="2"/>
              <a:buChar char="ü"/>
            </a:pPr>
            <a:r>
              <a:rPr lang="en-US" sz="2800" dirty="0"/>
              <a:t>No cervical change for ≥4 hours despite adequate contractions</a:t>
            </a:r>
          </a:p>
          <a:p>
            <a:pPr lvl="2">
              <a:lnSpc>
                <a:spcPct val="150000"/>
              </a:lnSpc>
              <a:buFont typeface="Wingdings" panose="05000000000000000000" pitchFamily="2" charset="2"/>
              <a:buChar char="ü"/>
            </a:pPr>
            <a:r>
              <a:rPr lang="en-US" sz="2800" dirty="0"/>
              <a:t>No cervical change for ≥6 hours with inadequate contractions</a:t>
            </a:r>
          </a:p>
        </p:txBody>
      </p:sp>
      <p:sp>
        <p:nvSpPr>
          <p:cNvPr id="4" name="Date Placeholder 3"/>
          <p:cNvSpPr>
            <a:spLocks noGrp="1"/>
          </p:cNvSpPr>
          <p:nvPr>
            <p:ph type="dt" sz="half" idx="10"/>
          </p:nvPr>
        </p:nvSpPr>
        <p:spPr/>
        <p:txBody>
          <a:bodyPr/>
          <a:lstStyle/>
          <a:p>
            <a:fld id="{5BBA73EC-E0C1-4DB3-AC87-9443AB8FCE4F}"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25</a:t>
            </a:fld>
            <a:endParaRPr lang="en-US"/>
          </a:p>
        </p:txBody>
      </p:sp>
      <p:sp>
        <p:nvSpPr>
          <p:cNvPr id="7" name="Footer Placeholder 6">
            <a:extLst>
              <a:ext uri="{FF2B5EF4-FFF2-40B4-BE49-F238E27FC236}">
                <a16:creationId xmlns:a16="http://schemas.microsoft.com/office/drawing/2014/main" id="{EDBDFA9C-E4B0-48A4-AC45-3C9ABCEFE69D}"/>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5986"/>
          </a:xfrm>
        </p:spPr>
        <p:txBody>
          <a:bodyPr/>
          <a:lstStyle/>
          <a:p>
            <a:r>
              <a:rPr lang="en-US" dirty="0"/>
              <a:t>Updated approach</a:t>
            </a:r>
          </a:p>
        </p:txBody>
      </p:sp>
      <p:sp>
        <p:nvSpPr>
          <p:cNvPr id="3" name="Content Placeholder 2"/>
          <p:cNvSpPr>
            <a:spLocks noGrp="1"/>
          </p:cNvSpPr>
          <p:nvPr>
            <p:ph idx="1"/>
          </p:nvPr>
        </p:nvSpPr>
        <p:spPr>
          <a:xfrm>
            <a:off x="838200" y="1041009"/>
            <a:ext cx="10515600" cy="5315341"/>
          </a:xfrm>
        </p:spPr>
        <p:txBody>
          <a:bodyPr>
            <a:noAutofit/>
          </a:bodyPr>
          <a:lstStyle/>
          <a:p>
            <a:pPr>
              <a:lnSpc>
                <a:spcPct val="150000"/>
              </a:lnSpc>
            </a:pPr>
            <a:r>
              <a:rPr lang="en-US" dirty="0"/>
              <a:t>arrest disorder</a:t>
            </a:r>
          </a:p>
          <a:p>
            <a:pPr lvl="1">
              <a:lnSpc>
                <a:spcPct val="150000"/>
              </a:lnSpc>
            </a:pPr>
            <a:r>
              <a:rPr lang="en-US" dirty="0"/>
              <a:t>Second stage</a:t>
            </a:r>
          </a:p>
          <a:p>
            <a:pPr lvl="2">
              <a:lnSpc>
                <a:spcPct val="150000"/>
              </a:lnSpc>
            </a:pPr>
            <a:r>
              <a:rPr lang="en-US" sz="2400" dirty="0"/>
              <a:t>No progress (descent or rotation)</a:t>
            </a:r>
          </a:p>
          <a:p>
            <a:pPr lvl="2">
              <a:lnSpc>
                <a:spcPct val="150000"/>
              </a:lnSpc>
            </a:pPr>
            <a:r>
              <a:rPr lang="en-US" sz="2400" dirty="0" err="1"/>
              <a:t>Nulliparous</a:t>
            </a:r>
            <a:r>
              <a:rPr lang="en-US" sz="2400" dirty="0"/>
              <a:t> women:</a:t>
            </a:r>
          </a:p>
          <a:p>
            <a:pPr lvl="3">
              <a:lnSpc>
                <a:spcPct val="150000"/>
              </a:lnSpc>
            </a:pPr>
            <a:r>
              <a:rPr lang="en-US" sz="2400" dirty="0"/>
              <a:t>≥4 hours with epidural anesthesia and ≥3 hours without epidural anesthesia</a:t>
            </a:r>
          </a:p>
          <a:p>
            <a:pPr lvl="2">
              <a:lnSpc>
                <a:spcPct val="150000"/>
              </a:lnSpc>
            </a:pPr>
            <a:r>
              <a:rPr lang="en-US" sz="2400" dirty="0" err="1"/>
              <a:t>Multiparous</a:t>
            </a:r>
            <a:r>
              <a:rPr lang="en-US" sz="2400" dirty="0"/>
              <a:t> women:</a:t>
            </a:r>
          </a:p>
          <a:p>
            <a:pPr lvl="3">
              <a:lnSpc>
                <a:spcPct val="150000"/>
              </a:lnSpc>
            </a:pPr>
            <a:r>
              <a:rPr lang="en-US" sz="2400" dirty="0"/>
              <a:t>≥3 hours with epidural anesthesia and ≥2 hours without epidural anesthesia</a:t>
            </a:r>
          </a:p>
        </p:txBody>
      </p:sp>
      <p:sp>
        <p:nvSpPr>
          <p:cNvPr id="4" name="Date Placeholder 3"/>
          <p:cNvSpPr>
            <a:spLocks noGrp="1"/>
          </p:cNvSpPr>
          <p:nvPr>
            <p:ph type="dt" sz="half" idx="10"/>
          </p:nvPr>
        </p:nvSpPr>
        <p:spPr/>
        <p:txBody>
          <a:bodyPr/>
          <a:lstStyle/>
          <a:p>
            <a:fld id="{C7B55CBF-F5BD-4F4F-8DB1-72943998D7DE}"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26</a:t>
            </a:fld>
            <a:endParaRPr lang="en-US"/>
          </a:p>
        </p:txBody>
      </p:sp>
      <p:sp>
        <p:nvSpPr>
          <p:cNvPr id="7" name="Footer Placeholder 6">
            <a:extLst>
              <a:ext uri="{FF2B5EF4-FFF2-40B4-BE49-F238E27FC236}">
                <a16:creationId xmlns:a16="http://schemas.microsoft.com/office/drawing/2014/main" id="{34451611-4A2A-4C48-94F0-D5837A987265}"/>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10515600" cy="868362"/>
          </a:xfrm>
        </p:spPr>
        <p:txBody>
          <a:bodyPr/>
          <a:lstStyle/>
          <a:p>
            <a:r>
              <a:rPr lang="en-US" dirty="0"/>
              <a:t>Obstructed Labor</a:t>
            </a:r>
          </a:p>
        </p:txBody>
      </p:sp>
      <p:sp>
        <p:nvSpPr>
          <p:cNvPr id="3" name="Content Placeholder 2"/>
          <p:cNvSpPr>
            <a:spLocks noGrp="1"/>
          </p:cNvSpPr>
          <p:nvPr>
            <p:ph idx="1"/>
          </p:nvPr>
        </p:nvSpPr>
        <p:spPr>
          <a:xfrm>
            <a:off x="838200" y="1219200"/>
            <a:ext cx="10515600" cy="5137150"/>
          </a:xfrm>
        </p:spPr>
        <p:txBody>
          <a:bodyPr>
            <a:normAutofit lnSpcReduction="10000"/>
          </a:bodyPr>
          <a:lstStyle/>
          <a:p>
            <a:pPr>
              <a:lnSpc>
                <a:spcPct val="160000"/>
              </a:lnSpc>
            </a:pPr>
            <a:r>
              <a:rPr lang="en-US" dirty="0"/>
              <a:t>failure of descent of the fetus in the birth canal for mechanical reasons in spite of good uterine contractions</a:t>
            </a:r>
          </a:p>
          <a:p>
            <a:pPr lvl="1">
              <a:lnSpc>
                <a:spcPct val="160000"/>
              </a:lnSpc>
            </a:pPr>
            <a:r>
              <a:rPr lang="en-US" b="1" i="1" dirty="0"/>
              <a:t>Causes</a:t>
            </a:r>
          </a:p>
          <a:p>
            <a:pPr lvl="2">
              <a:lnSpc>
                <a:spcPct val="160000"/>
              </a:lnSpc>
            </a:pPr>
            <a:r>
              <a:rPr lang="en-US" sz="2400" dirty="0" err="1"/>
              <a:t>Cephalopelvic</a:t>
            </a:r>
            <a:r>
              <a:rPr lang="en-US" sz="2400" dirty="0"/>
              <a:t> disproportion  (CPD)</a:t>
            </a:r>
          </a:p>
          <a:p>
            <a:pPr lvl="3">
              <a:lnSpc>
                <a:spcPct val="160000"/>
              </a:lnSpc>
            </a:pPr>
            <a:r>
              <a:rPr lang="en-US" sz="2400" dirty="0"/>
              <a:t>Small or abnormal pelvis</a:t>
            </a:r>
          </a:p>
          <a:p>
            <a:pPr lvl="3">
              <a:lnSpc>
                <a:spcPct val="160000"/>
              </a:lnSpc>
            </a:pPr>
            <a:r>
              <a:rPr lang="en-US" sz="2400" dirty="0"/>
              <a:t>Fetal causes </a:t>
            </a:r>
          </a:p>
          <a:p>
            <a:pPr lvl="2">
              <a:lnSpc>
                <a:spcPct val="160000"/>
              </a:lnSpc>
            </a:pPr>
            <a:r>
              <a:rPr lang="en-US" sz="2400" dirty="0" err="1"/>
              <a:t>Malpresentations</a:t>
            </a:r>
            <a:r>
              <a:rPr lang="en-US" sz="2400" dirty="0"/>
              <a:t> and </a:t>
            </a:r>
            <a:r>
              <a:rPr lang="en-US" sz="2400" dirty="0" err="1"/>
              <a:t>malpositions</a:t>
            </a:r>
            <a:endParaRPr lang="en-US" sz="2400" dirty="0"/>
          </a:p>
          <a:p>
            <a:pPr lvl="2">
              <a:lnSpc>
                <a:spcPct val="160000"/>
              </a:lnSpc>
            </a:pPr>
            <a:r>
              <a:rPr lang="en-US" sz="2400" dirty="0"/>
              <a:t>Abnormalities of the reproductive tract</a:t>
            </a:r>
          </a:p>
        </p:txBody>
      </p:sp>
      <p:sp>
        <p:nvSpPr>
          <p:cNvPr id="4" name="Date Placeholder 3"/>
          <p:cNvSpPr>
            <a:spLocks noGrp="1"/>
          </p:cNvSpPr>
          <p:nvPr>
            <p:ph type="dt" sz="half" idx="10"/>
          </p:nvPr>
        </p:nvSpPr>
        <p:spPr/>
        <p:txBody>
          <a:bodyPr/>
          <a:lstStyle/>
          <a:p>
            <a:fld id="{BC8F34BF-2354-45A3-8764-59039FF727EA}"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27</a:t>
            </a:fld>
            <a:endParaRPr lang="en-US"/>
          </a:p>
        </p:txBody>
      </p:sp>
      <p:sp>
        <p:nvSpPr>
          <p:cNvPr id="7" name="Footer Placeholder 6">
            <a:extLst>
              <a:ext uri="{FF2B5EF4-FFF2-40B4-BE49-F238E27FC236}">
                <a16:creationId xmlns:a16="http://schemas.microsoft.com/office/drawing/2014/main" id="{5132D8F4-7821-48DD-9079-FC359489D933}"/>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Obstructed Labor</a:t>
            </a:r>
          </a:p>
        </p:txBody>
      </p:sp>
      <p:sp>
        <p:nvSpPr>
          <p:cNvPr id="3" name="Content Placeholder 2"/>
          <p:cNvSpPr>
            <a:spLocks noGrp="1"/>
          </p:cNvSpPr>
          <p:nvPr>
            <p:ph idx="1"/>
          </p:nvPr>
        </p:nvSpPr>
        <p:spPr>
          <a:xfrm>
            <a:off x="838200" y="1690688"/>
            <a:ext cx="10515600" cy="4486275"/>
          </a:xfrm>
        </p:spPr>
        <p:txBody>
          <a:bodyPr>
            <a:normAutofit/>
          </a:bodyPr>
          <a:lstStyle/>
          <a:p>
            <a:pPr>
              <a:lnSpc>
                <a:spcPct val="120000"/>
              </a:lnSpc>
            </a:pPr>
            <a:r>
              <a:rPr lang="en-US" dirty="0"/>
              <a:t>Complications</a:t>
            </a:r>
          </a:p>
          <a:p>
            <a:pPr lvl="1">
              <a:lnSpc>
                <a:spcPct val="120000"/>
              </a:lnSpc>
            </a:pPr>
            <a:r>
              <a:rPr lang="en-US" dirty="0"/>
              <a:t>Maternal and neonatal mortalities and morbidities</a:t>
            </a:r>
          </a:p>
          <a:p>
            <a:pPr lvl="2">
              <a:lnSpc>
                <a:spcPct val="120000"/>
              </a:lnSpc>
            </a:pPr>
            <a:r>
              <a:rPr lang="en-US" dirty="0"/>
              <a:t>Sepsis and septic shock</a:t>
            </a:r>
          </a:p>
          <a:p>
            <a:pPr lvl="2">
              <a:lnSpc>
                <a:spcPct val="120000"/>
              </a:lnSpc>
            </a:pPr>
            <a:r>
              <a:rPr lang="en-US" dirty="0"/>
              <a:t>Hemorrhage (APH, PPH), shock and anemia</a:t>
            </a:r>
          </a:p>
          <a:p>
            <a:pPr lvl="2">
              <a:lnSpc>
                <a:spcPct val="120000"/>
              </a:lnSpc>
            </a:pPr>
            <a:r>
              <a:rPr lang="en-US" dirty="0"/>
              <a:t>Urinary or/ and rectal fistula</a:t>
            </a:r>
          </a:p>
          <a:p>
            <a:pPr lvl="2">
              <a:lnSpc>
                <a:spcPct val="120000"/>
              </a:lnSpc>
            </a:pPr>
            <a:r>
              <a:rPr lang="en-US" dirty="0"/>
              <a:t>Ruptured uterus</a:t>
            </a:r>
          </a:p>
          <a:p>
            <a:pPr lvl="2">
              <a:lnSpc>
                <a:spcPct val="120000"/>
              </a:lnSpc>
            </a:pPr>
            <a:r>
              <a:rPr lang="en-US" dirty="0"/>
              <a:t>Nerve injury: drop foot</a:t>
            </a:r>
          </a:p>
          <a:p>
            <a:pPr lvl="2">
              <a:lnSpc>
                <a:spcPct val="120000"/>
              </a:lnSpc>
            </a:pPr>
            <a:r>
              <a:rPr lang="en-US" dirty="0"/>
              <a:t>Infertility following postpartum PID or hysterectomy</a:t>
            </a:r>
          </a:p>
          <a:p>
            <a:pPr lvl="2">
              <a:lnSpc>
                <a:spcPct val="120000"/>
              </a:lnSpc>
            </a:pPr>
            <a:r>
              <a:rPr lang="en-US" dirty="0"/>
              <a:t>Psychological trauma due to the painful labor experience, loss of the baby, fistula and social isolation</a:t>
            </a:r>
          </a:p>
          <a:p>
            <a:pPr lvl="2"/>
            <a:endParaRPr lang="en-US" dirty="0"/>
          </a:p>
          <a:p>
            <a:pPr lvl="2"/>
            <a:endParaRPr lang="en-US" dirty="0"/>
          </a:p>
        </p:txBody>
      </p:sp>
      <p:sp>
        <p:nvSpPr>
          <p:cNvPr id="4" name="Date Placeholder 3"/>
          <p:cNvSpPr>
            <a:spLocks noGrp="1"/>
          </p:cNvSpPr>
          <p:nvPr>
            <p:ph type="dt" sz="half" idx="10"/>
          </p:nvPr>
        </p:nvSpPr>
        <p:spPr/>
        <p:txBody>
          <a:bodyPr/>
          <a:lstStyle/>
          <a:p>
            <a:fld id="{2387DF4C-A895-48F7-AB5F-8E84207B8FA2}"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28</a:t>
            </a:fld>
            <a:endParaRPr lang="en-US"/>
          </a:p>
        </p:txBody>
      </p:sp>
      <p:sp>
        <p:nvSpPr>
          <p:cNvPr id="7" name="Footer Placeholder 6">
            <a:extLst>
              <a:ext uri="{FF2B5EF4-FFF2-40B4-BE49-F238E27FC236}">
                <a16:creationId xmlns:a16="http://schemas.microsoft.com/office/drawing/2014/main" id="{3DA06A0C-7119-43B9-BCC5-2861C1F120E3}"/>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Obstructed Labor</a:t>
            </a:r>
          </a:p>
        </p:txBody>
      </p:sp>
      <p:sp>
        <p:nvSpPr>
          <p:cNvPr id="3" name="Content Placeholder 2"/>
          <p:cNvSpPr>
            <a:spLocks noGrp="1"/>
          </p:cNvSpPr>
          <p:nvPr>
            <p:ph idx="1"/>
          </p:nvPr>
        </p:nvSpPr>
        <p:spPr>
          <a:xfrm>
            <a:off x="838200" y="1448972"/>
            <a:ext cx="10515600" cy="4907378"/>
          </a:xfrm>
        </p:spPr>
        <p:txBody>
          <a:bodyPr>
            <a:normAutofit/>
          </a:bodyPr>
          <a:lstStyle/>
          <a:p>
            <a:pPr>
              <a:lnSpc>
                <a:spcPct val="150000"/>
              </a:lnSpc>
            </a:pPr>
            <a:r>
              <a:rPr lang="en-US" sz="3200" dirty="0"/>
              <a:t>Diagnostic approach</a:t>
            </a:r>
          </a:p>
          <a:p>
            <a:pPr lvl="1">
              <a:lnSpc>
                <a:spcPct val="150000"/>
              </a:lnSpc>
              <a:buFont typeface="Wingdings" panose="05000000000000000000" pitchFamily="2" charset="2"/>
              <a:buChar char="ü"/>
            </a:pPr>
            <a:r>
              <a:rPr lang="en-US" sz="3200" dirty="0"/>
              <a:t>Requires a concerted team approach</a:t>
            </a:r>
          </a:p>
          <a:p>
            <a:pPr lvl="1">
              <a:lnSpc>
                <a:spcPct val="150000"/>
              </a:lnSpc>
              <a:buFont typeface="Wingdings" panose="05000000000000000000" pitchFamily="2" charset="2"/>
              <a:buChar char="ü"/>
            </a:pPr>
            <a:r>
              <a:rPr lang="en-US" sz="3200" dirty="0"/>
              <a:t>Rapid initial assessment </a:t>
            </a:r>
          </a:p>
          <a:p>
            <a:pPr lvl="2">
              <a:lnSpc>
                <a:spcPct val="150000"/>
              </a:lnSpc>
            </a:pPr>
            <a:r>
              <a:rPr lang="en-US" sz="3200" dirty="0"/>
              <a:t>early initiation of resuscitation</a:t>
            </a:r>
          </a:p>
          <a:p>
            <a:pPr lvl="2">
              <a:lnSpc>
                <a:spcPct val="150000"/>
              </a:lnSpc>
            </a:pPr>
            <a:r>
              <a:rPr lang="en-US" sz="3200" dirty="0"/>
              <a:t>close monitoring</a:t>
            </a:r>
          </a:p>
        </p:txBody>
      </p:sp>
      <p:sp>
        <p:nvSpPr>
          <p:cNvPr id="4" name="Date Placeholder 3"/>
          <p:cNvSpPr>
            <a:spLocks noGrp="1"/>
          </p:cNvSpPr>
          <p:nvPr>
            <p:ph type="dt" sz="half" idx="10"/>
          </p:nvPr>
        </p:nvSpPr>
        <p:spPr/>
        <p:txBody>
          <a:bodyPr/>
          <a:lstStyle/>
          <a:p>
            <a:fld id="{0029D058-C30A-478F-B185-FB7325A823EE}"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29</a:t>
            </a:fld>
            <a:endParaRPr lang="en-US"/>
          </a:p>
        </p:txBody>
      </p:sp>
      <p:sp>
        <p:nvSpPr>
          <p:cNvPr id="7" name="Footer Placeholder 6">
            <a:extLst>
              <a:ext uri="{FF2B5EF4-FFF2-40B4-BE49-F238E27FC236}">
                <a16:creationId xmlns:a16="http://schemas.microsoft.com/office/drawing/2014/main" id="{2D375EFE-27CD-4E67-B115-41EA4C441E1F}"/>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E3006-2C87-4F85-BD51-7DDB5B6B5A76}"/>
              </a:ext>
            </a:extLst>
          </p:cNvPr>
          <p:cNvSpPr>
            <a:spLocks noGrp="1"/>
          </p:cNvSpPr>
          <p:nvPr>
            <p:ph type="title"/>
          </p:nvPr>
        </p:nvSpPr>
        <p:spPr/>
        <p:txBody>
          <a:bodyPr/>
          <a:lstStyle/>
          <a:p>
            <a:r>
              <a:rPr lang="en-US" b="1" dirty="0"/>
              <a:t>Learning outcomes (2 of 3)</a:t>
            </a:r>
            <a:r>
              <a:rPr lang="en-US" dirty="0"/>
              <a:t> </a:t>
            </a:r>
          </a:p>
        </p:txBody>
      </p:sp>
      <p:sp>
        <p:nvSpPr>
          <p:cNvPr id="3" name="Content Placeholder 2">
            <a:extLst>
              <a:ext uri="{FF2B5EF4-FFF2-40B4-BE49-F238E27FC236}">
                <a16:creationId xmlns:a16="http://schemas.microsoft.com/office/drawing/2014/main" id="{5BC1418F-22AA-44D2-97DB-0AF74B176161}"/>
              </a:ext>
            </a:extLst>
          </p:cNvPr>
          <p:cNvSpPr>
            <a:spLocks noGrp="1"/>
          </p:cNvSpPr>
          <p:nvPr>
            <p:ph idx="1"/>
          </p:nvPr>
        </p:nvSpPr>
        <p:spPr/>
        <p:txBody>
          <a:bodyPr>
            <a:normAutofit fontScale="92500" lnSpcReduction="20000"/>
          </a:bodyPr>
          <a:lstStyle/>
          <a:p>
            <a:pPr>
              <a:lnSpc>
                <a:spcPct val="150000"/>
              </a:lnSpc>
            </a:pPr>
            <a:r>
              <a:rPr lang="en-US" dirty="0"/>
              <a:t>Differentiate abnormal patterns of labor in each stage (K )</a:t>
            </a:r>
          </a:p>
          <a:p>
            <a:pPr>
              <a:lnSpc>
                <a:spcPct val="150000"/>
              </a:lnSpc>
            </a:pPr>
            <a:r>
              <a:rPr lang="en-US" dirty="0"/>
              <a:t>Identify abnormal </a:t>
            </a:r>
            <a:r>
              <a:rPr lang="en-US" dirty="0" err="1"/>
              <a:t>labour</a:t>
            </a:r>
            <a:r>
              <a:rPr lang="en-US" dirty="0"/>
              <a:t> patterns in each stages of labor and initiate appropriate and timely intervention and/or referral (S) </a:t>
            </a:r>
          </a:p>
          <a:p>
            <a:pPr>
              <a:lnSpc>
                <a:spcPct val="150000"/>
              </a:lnSpc>
            </a:pPr>
            <a:r>
              <a:rPr lang="en-US" dirty="0"/>
              <a:t>Identify indication for induction and augmentation of labor (K) </a:t>
            </a:r>
          </a:p>
          <a:p>
            <a:pPr>
              <a:lnSpc>
                <a:spcPct val="150000"/>
              </a:lnSpc>
            </a:pPr>
            <a:r>
              <a:rPr lang="en-US" dirty="0"/>
              <a:t>Perform induction and augmentation of labor (S) </a:t>
            </a:r>
          </a:p>
          <a:p>
            <a:pPr>
              <a:lnSpc>
                <a:spcPct val="150000"/>
              </a:lnSpc>
            </a:pPr>
            <a:r>
              <a:rPr lang="en-US" dirty="0"/>
              <a:t>Perform induction and augmentation of labor (S) </a:t>
            </a:r>
          </a:p>
          <a:p>
            <a:pPr>
              <a:lnSpc>
                <a:spcPct val="150000"/>
              </a:lnSpc>
            </a:pPr>
            <a:r>
              <a:rPr lang="en-US" dirty="0"/>
              <a:t>Identify cephalopelvic disproportion(K) </a:t>
            </a:r>
          </a:p>
        </p:txBody>
      </p:sp>
      <p:sp>
        <p:nvSpPr>
          <p:cNvPr id="4" name="Date Placeholder 3">
            <a:extLst>
              <a:ext uri="{FF2B5EF4-FFF2-40B4-BE49-F238E27FC236}">
                <a16:creationId xmlns:a16="http://schemas.microsoft.com/office/drawing/2014/main" id="{0B45F486-41B4-4015-9D9A-9799AD734221}"/>
              </a:ext>
            </a:extLst>
          </p:cNvPr>
          <p:cNvSpPr>
            <a:spLocks noGrp="1"/>
          </p:cNvSpPr>
          <p:nvPr>
            <p:ph type="dt" sz="half" idx="10"/>
          </p:nvPr>
        </p:nvSpPr>
        <p:spPr/>
        <p:txBody>
          <a:bodyPr/>
          <a:lstStyle/>
          <a:p>
            <a:fld id="{E24A0A53-C515-4E12-8760-4ADD8A0A9B08}" type="datetime1">
              <a:rPr lang="en-US" smtClean="0"/>
              <a:t>4/27/2020</a:t>
            </a:fld>
            <a:endParaRPr lang="en-US"/>
          </a:p>
        </p:txBody>
      </p:sp>
      <p:sp>
        <p:nvSpPr>
          <p:cNvPr id="6" name="Slide Number Placeholder 5">
            <a:extLst>
              <a:ext uri="{FF2B5EF4-FFF2-40B4-BE49-F238E27FC236}">
                <a16:creationId xmlns:a16="http://schemas.microsoft.com/office/drawing/2014/main" id="{FF3C425B-EBB2-4FF7-8180-1AA6F2264570}"/>
              </a:ext>
            </a:extLst>
          </p:cNvPr>
          <p:cNvSpPr>
            <a:spLocks noGrp="1"/>
          </p:cNvSpPr>
          <p:nvPr>
            <p:ph type="sldNum" sz="quarter" idx="12"/>
          </p:nvPr>
        </p:nvSpPr>
        <p:spPr/>
        <p:txBody>
          <a:bodyPr/>
          <a:lstStyle/>
          <a:p>
            <a:fld id="{F9F90CF6-09C6-46D9-B788-B9DC29AC6A79}" type="slidenum">
              <a:rPr lang="en-US" smtClean="0"/>
              <a:t>3</a:t>
            </a:fld>
            <a:endParaRPr lang="en-US"/>
          </a:p>
        </p:txBody>
      </p:sp>
      <p:sp>
        <p:nvSpPr>
          <p:cNvPr id="7" name="Footer Placeholder 6">
            <a:extLst>
              <a:ext uri="{FF2B5EF4-FFF2-40B4-BE49-F238E27FC236}">
                <a16:creationId xmlns:a16="http://schemas.microsoft.com/office/drawing/2014/main" id="{B8E68154-F558-47F2-9AC2-3D5B6BBE571E}"/>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25269867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486A9-DDCB-4433-9D76-0040E989A586}"/>
              </a:ext>
            </a:extLst>
          </p:cNvPr>
          <p:cNvSpPr>
            <a:spLocks noGrp="1"/>
          </p:cNvSpPr>
          <p:nvPr>
            <p:ph type="title"/>
          </p:nvPr>
        </p:nvSpPr>
        <p:spPr/>
        <p:txBody>
          <a:bodyPr/>
          <a:lstStyle/>
          <a:p>
            <a:r>
              <a:rPr lang="en-US" dirty="0"/>
              <a:t>Obstructed Labor</a:t>
            </a:r>
          </a:p>
        </p:txBody>
      </p:sp>
      <p:sp>
        <p:nvSpPr>
          <p:cNvPr id="3" name="Content Placeholder 2">
            <a:extLst>
              <a:ext uri="{FF2B5EF4-FFF2-40B4-BE49-F238E27FC236}">
                <a16:creationId xmlns:a16="http://schemas.microsoft.com/office/drawing/2014/main" id="{D419834B-566D-48E5-9FBE-30E6F900496C}"/>
              </a:ext>
            </a:extLst>
          </p:cNvPr>
          <p:cNvSpPr>
            <a:spLocks noGrp="1"/>
          </p:cNvSpPr>
          <p:nvPr>
            <p:ph idx="1"/>
          </p:nvPr>
        </p:nvSpPr>
        <p:spPr>
          <a:xfrm>
            <a:off x="838200" y="1547446"/>
            <a:ext cx="10515600" cy="4629517"/>
          </a:xfrm>
        </p:spPr>
        <p:txBody>
          <a:bodyPr>
            <a:normAutofit fontScale="92500"/>
          </a:bodyPr>
          <a:lstStyle/>
          <a:p>
            <a:pPr>
              <a:lnSpc>
                <a:spcPct val="150000"/>
              </a:lnSpc>
              <a:buFont typeface="Wingdings" panose="05000000000000000000" pitchFamily="2" charset="2"/>
              <a:buChar char="§"/>
            </a:pPr>
            <a:r>
              <a:rPr lang="en-US" dirty="0"/>
              <a:t>Clinical evaluation and essential investigations</a:t>
            </a:r>
          </a:p>
          <a:p>
            <a:pPr lvl="1">
              <a:lnSpc>
                <a:spcPct val="150000"/>
              </a:lnSpc>
            </a:pPr>
            <a:r>
              <a:rPr lang="en-US" dirty="0"/>
              <a:t>History</a:t>
            </a:r>
          </a:p>
          <a:p>
            <a:pPr lvl="2">
              <a:lnSpc>
                <a:spcPct val="150000"/>
              </a:lnSpc>
            </a:pPr>
            <a:r>
              <a:rPr lang="en-US" sz="2400" dirty="0"/>
              <a:t>Duration of labor </a:t>
            </a:r>
          </a:p>
          <a:p>
            <a:pPr lvl="2">
              <a:lnSpc>
                <a:spcPct val="150000"/>
              </a:lnSpc>
            </a:pPr>
            <a:r>
              <a:rPr lang="en-US" sz="2400" dirty="0"/>
              <a:t>Change of labor pain characteristics to continue generalized abdominal pain</a:t>
            </a:r>
          </a:p>
          <a:p>
            <a:pPr lvl="2">
              <a:lnSpc>
                <a:spcPct val="150000"/>
              </a:lnSpc>
            </a:pPr>
            <a:r>
              <a:rPr lang="en-US" sz="2400" dirty="0"/>
              <a:t>generalized abdominal pain may be preceded by a sudden sever pain at the time of uterine rupture</a:t>
            </a:r>
          </a:p>
          <a:p>
            <a:pPr lvl="3">
              <a:lnSpc>
                <a:spcPct val="150000"/>
              </a:lnSpc>
            </a:pPr>
            <a:r>
              <a:rPr lang="en-US" sz="2400" dirty="0"/>
              <a:t>“something gives away”</a:t>
            </a:r>
          </a:p>
          <a:p>
            <a:pPr lvl="3">
              <a:lnSpc>
                <a:spcPct val="150000"/>
              </a:lnSpc>
            </a:pPr>
            <a:r>
              <a:rPr lang="en-US" sz="2400" dirty="0"/>
              <a:t>“fetus is moving upwards”</a:t>
            </a:r>
          </a:p>
        </p:txBody>
      </p:sp>
      <p:sp>
        <p:nvSpPr>
          <p:cNvPr id="4" name="Date Placeholder 3">
            <a:extLst>
              <a:ext uri="{FF2B5EF4-FFF2-40B4-BE49-F238E27FC236}">
                <a16:creationId xmlns:a16="http://schemas.microsoft.com/office/drawing/2014/main" id="{4A0A80C3-6DCA-444D-BE24-AC11E83E899C}"/>
              </a:ext>
            </a:extLst>
          </p:cNvPr>
          <p:cNvSpPr>
            <a:spLocks noGrp="1"/>
          </p:cNvSpPr>
          <p:nvPr>
            <p:ph type="dt" sz="half" idx="10"/>
          </p:nvPr>
        </p:nvSpPr>
        <p:spPr/>
        <p:txBody>
          <a:bodyPr/>
          <a:lstStyle/>
          <a:p>
            <a:fld id="{1882CB4A-895D-46A4-AEFC-0BA7AE588314}" type="datetime1">
              <a:rPr lang="en-US" smtClean="0"/>
              <a:t>4/27/2020</a:t>
            </a:fld>
            <a:endParaRPr lang="en-US"/>
          </a:p>
        </p:txBody>
      </p:sp>
      <p:sp>
        <p:nvSpPr>
          <p:cNvPr id="6" name="Slide Number Placeholder 5">
            <a:extLst>
              <a:ext uri="{FF2B5EF4-FFF2-40B4-BE49-F238E27FC236}">
                <a16:creationId xmlns:a16="http://schemas.microsoft.com/office/drawing/2014/main" id="{A37F3486-82EE-478A-9A3D-8BAED02EB22F}"/>
              </a:ext>
            </a:extLst>
          </p:cNvPr>
          <p:cNvSpPr>
            <a:spLocks noGrp="1"/>
          </p:cNvSpPr>
          <p:nvPr>
            <p:ph type="sldNum" sz="quarter" idx="12"/>
          </p:nvPr>
        </p:nvSpPr>
        <p:spPr/>
        <p:txBody>
          <a:bodyPr/>
          <a:lstStyle/>
          <a:p>
            <a:fld id="{F9F90CF6-09C6-46D9-B788-B9DC29AC6A79}" type="slidenum">
              <a:rPr lang="en-US" smtClean="0"/>
              <a:t>30</a:t>
            </a:fld>
            <a:endParaRPr lang="en-US"/>
          </a:p>
        </p:txBody>
      </p:sp>
      <p:sp>
        <p:nvSpPr>
          <p:cNvPr id="7" name="Footer Placeholder 6">
            <a:extLst>
              <a:ext uri="{FF2B5EF4-FFF2-40B4-BE49-F238E27FC236}">
                <a16:creationId xmlns:a16="http://schemas.microsoft.com/office/drawing/2014/main" id="{BA3B0417-3AF2-4A28-8B68-CECDAC0846A0}"/>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3996560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82321"/>
          </a:xfrm>
        </p:spPr>
        <p:txBody>
          <a:bodyPr>
            <a:normAutofit/>
          </a:bodyPr>
          <a:lstStyle/>
          <a:p>
            <a:r>
              <a:rPr lang="en-US" dirty="0"/>
              <a:t>Obstructed Labor</a:t>
            </a:r>
          </a:p>
        </p:txBody>
      </p:sp>
      <p:sp>
        <p:nvSpPr>
          <p:cNvPr id="3" name="Content Placeholder 2"/>
          <p:cNvSpPr>
            <a:spLocks noGrp="1"/>
          </p:cNvSpPr>
          <p:nvPr>
            <p:ph idx="1"/>
          </p:nvPr>
        </p:nvSpPr>
        <p:spPr>
          <a:xfrm>
            <a:off x="838200" y="1547446"/>
            <a:ext cx="10515600" cy="4808904"/>
          </a:xfrm>
        </p:spPr>
        <p:txBody>
          <a:bodyPr>
            <a:noAutofit/>
          </a:bodyPr>
          <a:lstStyle/>
          <a:p>
            <a:pPr>
              <a:lnSpc>
                <a:spcPct val="150000"/>
              </a:lnSpc>
              <a:buFont typeface="Wingdings" panose="05000000000000000000" pitchFamily="2" charset="2"/>
              <a:buChar char="§"/>
            </a:pPr>
            <a:r>
              <a:rPr lang="en-US" dirty="0"/>
              <a:t>Clinical evaluation and essential investigations</a:t>
            </a:r>
          </a:p>
          <a:p>
            <a:pPr lvl="1">
              <a:lnSpc>
                <a:spcPct val="150000"/>
              </a:lnSpc>
            </a:pPr>
            <a:r>
              <a:rPr lang="en-US" sz="2800" dirty="0"/>
              <a:t>Physical Examination</a:t>
            </a:r>
          </a:p>
          <a:p>
            <a:pPr lvl="2">
              <a:lnSpc>
                <a:spcPct val="150000"/>
              </a:lnSpc>
            </a:pPr>
            <a:r>
              <a:rPr lang="en-US" sz="2800" dirty="0"/>
              <a:t>depend on the duration, complications, cause of the obstruction and gravidity</a:t>
            </a:r>
          </a:p>
          <a:p>
            <a:pPr lvl="2">
              <a:lnSpc>
                <a:spcPct val="150000"/>
              </a:lnSpc>
            </a:pPr>
            <a:r>
              <a:rPr lang="en-US" sz="2800" dirty="0"/>
              <a:t>Maternal exhaustion, anxiety, confusion, or unconsciousness</a:t>
            </a:r>
          </a:p>
          <a:p>
            <a:pPr lvl="2">
              <a:lnSpc>
                <a:spcPct val="150000"/>
              </a:lnSpc>
            </a:pPr>
            <a:r>
              <a:rPr lang="en-US" sz="2800" dirty="0"/>
              <a:t>Shock, Fever, Rapid respiratory rate</a:t>
            </a:r>
          </a:p>
          <a:p>
            <a:pPr lvl="2">
              <a:lnSpc>
                <a:spcPct val="150000"/>
              </a:lnSpc>
            </a:pPr>
            <a:r>
              <a:rPr lang="en-US" sz="2800" dirty="0"/>
              <a:t>Dehydration, Anemia, Decreased urinary output</a:t>
            </a:r>
          </a:p>
        </p:txBody>
      </p:sp>
      <p:sp>
        <p:nvSpPr>
          <p:cNvPr id="4" name="Date Placeholder 3"/>
          <p:cNvSpPr>
            <a:spLocks noGrp="1"/>
          </p:cNvSpPr>
          <p:nvPr>
            <p:ph type="dt" sz="half" idx="10"/>
          </p:nvPr>
        </p:nvSpPr>
        <p:spPr/>
        <p:txBody>
          <a:bodyPr/>
          <a:lstStyle/>
          <a:p>
            <a:fld id="{FB6664F0-CF8C-451C-9E27-125D9A472D06}"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31</a:t>
            </a:fld>
            <a:endParaRPr lang="en-US"/>
          </a:p>
        </p:txBody>
      </p:sp>
      <p:sp>
        <p:nvSpPr>
          <p:cNvPr id="7" name="Footer Placeholder 6">
            <a:extLst>
              <a:ext uri="{FF2B5EF4-FFF2-40B4-BE49-F238E27FC236}">
                <a16:creationId xmlns:a16="http://schemas.microsoft.com/office/drawing/2014/main" id="{359320B7-E7DB-4AD5-9A75-63FB0534D0D2}"/>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A3A97-C79B-4CE1-8ACB-E4E7396F18FA}"/>
              </a:ext>
            </a:extLst>
          </p:cNvPr>
          <p:cNvSpPr>
            <a:spLocks noGrp="1"/>
          </p:cNvSpPr>
          <p:nvPr>
            <p:ph type="title"/>
          </p:nvPr>
        </p:nvSpPr>
        <p:spPr/>
        <p:txBody>
          <a:bodyPr/>
          <a:lstStyle/>
          <a:p>
            <a:r>
              <a:rPr lang="en-US" dirty="0"/>
              <a:t>Obstructed Labor</a:t>
            </a:r>
          </a:p>
        </p:txBody>
      </p:sp>
      <p:sp>
        <p:nvSpPr>
          <p:cNvPr id="3" name="Content Placeholder 2">
            <a:extLst>
              <a:ext uri="{FF2B5EF4-FFF2-40B4-BE49-F238E27FC236}">
                <a16:creationId xmlns:a16="http://schemas.microsoft.com/office/drawing/2014/main" id="{0C7A1789-4776-4A67-B3F4-CD5EC96921FF}"/>
              </a:ext>
            </a:extLst>
          </p:cNvPr>
          <p:cNvSpPr>
            <a:spLocks noGrp="1"/>
          </p:cNvSpPr>
          <p:nvPr>
            <p:ph idx="1"/>
          </p:nvPr>
        </p:nvSpPr>
        <p:spPr/>
        <p:txBody>
          <a:bodyPr>
            <a:normAutofit lnSpcReduction="10000"/>
          </a:bodyPr>
          <a:lstStyle/>
          <a:p>
            <a:r>
              <a:rPr lang="en-US" dirty="0"/>
              <a:t>Physical Examination</a:t>
            </a:r>
          </a:p>
          <a:p>
            <a:pPr lvl="1">
              <a:lnSpc>
                <a:spcPct val="150000"/>
              </a:lnSpc>
            </a:pPr>
            <a:r>
              <a:rPr lang="en-US" sz="2800" dirty="0"/>
              <a:t>Abdominal examination</a:t>
            </a:r>
          </a:p>
          <a:p>
            <a:pPr lvl="2">
              <a:lnSpc>
                <a:spcPct val="150000"/>
              </a:lnSpc>
            </a:pPr>
            <a:r>
              <a:rPr lang="en-US" sz="2800" dirty="0"/>
              <a:t>Fetal head/presenting part above the pelvic brim</a:t>
            </a:r>
          </a:p>
          <a:p>
            <a:pPr lvl="2">
              <a:lnSpc>
                <a:spcPct val="150000"/>
              </a:lnSpc>
            </a:pPr>
            <a:r>
              <a:rPr lang="en-US" sz="2800" dirty="0"/>
              <a:t>Abnormal/absent fetal heart rate</a:t>
            </a:r>
          </a:p>
          <a:p>
            <a:pPr lvl="2">
              <a:lnSpc>
                <a:spcPct val="150000"/>
              </a:lnSpc>
            </a:pPr>
            <a:r>
              <a:rPr lang="en-US" sz="2800" dirty="0"/>
              <a:t>Distended abdomen with tenderness and rebound tenderness</a:t>
            </a:r>
          </a:p>
          <a:p>
            <a:pPr lvl="2">
              <a:lnSpc>
                <a:spcPct val="150000"/>
              </a:lnSpc>
            </a:pPr>
            <a:r>
              <a:rPr lang="en-US" sz="2800" dirty="0"/>
              <a:t>Atonic uterus or tonic contractions and tightly molded around the fetus</a:t>
            </a:r>
          </a:p>
          <a:p>
            <a:pPr marL="914400" lvl="2" indent="0">
              <a:lnSpc>
                <a:spcPct val="150000"/>
              </a:lnSpc>
              <a:buNone/>
            </a:pPr>
            <a:endParaRPr lang="en-US" sz="2800" dirty="0"/>
          </a:p>
          <a:p>
            <a:endParaRPr lang="en-US" dirty="0"/>
          </a:p>
        </p:txBody>
      </p:sp>
      <p:sp>
        <p:nvSpPr>
          <p:cNvPr id="4" name="Date Placeholder 3">
            <a:extLst>
              <a:ext uri="{FF2B5EF4-FFF2-40B4-BE49-F238E27FC236}">
                <a16:creationId xmlns:a16="http://schemas.microsoft.com/office/drawing/2014/main" id="{2FF14F13-148B-462B-B9ED-DEE6F55183C9}"/>
              </a:ext>
            </a:extLst>
          </p:cNvPr>
          <p:cNvSpPr>
            <a:spLocks noGrp="1"/>
          </p:cNvSpPr>
          <p:nvPr>
            <p:ph type="dt" sz="half" idx="10"/>
          </p:nvPr>
        </p:nvSpPr>
        <p:spPr/>
        <p:txBody>
          <a:bodyPr/>
          <a:lstStyle/>
          <a:p>
            <a:fld id="{2F2709C6-E555-4B05-93D0-586EDC4E93AE}" type="datetime1">
              <a:rPr lang="en-US" smtClean="0"/>
              <a:t>4/27/2020</a:t>
            </a:fld>
            <a:endParaRPr lang="en-US"/>
          </a:p>
        </p:txBody>
      </p:sp>
      <p:sp>
        <p:nvSpPr>
          <p:cNvPr id="6" name="Slide Number Placeholder 5">
            <a:extLst>
              <a:ext uri="{FF2B5EF4-FFF2-40B4-BE49-F238E27FC236}">
                <a16:creationId xmlns:a16="http://schemas.microsoft.com/office/drawing/2014/main" id="{7F827494-4E93-4EE0-8034-13839CFEC220}"/>
              </a:ext>
            </a:extLst>
          </p:cNvPr>
          <p:cNvSpPr>
            <a:spLocks noGrp="1"/>
          </p:cNvSpPr>
          <p:nvPr>
            <p:ph type="sldNum" sz="quarter" idx="12"/>
          </p:nvPr>
        </p:nvSpPr>
        <p:spPr/>
        <p:txBody>
          <a:bodyPr/>
          <a:lstStyle/>
          <a:p>
            <a:fld id="{F9F90CF6-09C6-46D9-B788-B9DC29AC6A79}" type="slidenum">
              <a:rPr lang="en-US" smtClean="0"/>
              <a:t>32</a:t>
            </a:fld>
            <a:endParaRPr lang="en-US"/>
          </a:p>
        </p:txBody>
      </p:sp>
      <p:sp>
        <p:nvSpPr>
          <p:cNvPr id="7" name="Footer Placeholder 6">
            <a:extLst>
              <a:ext uri="{FF2B5EF4-FFF2-40B4-BE49-F238E27FC236}">
                <a16:creationId xmlns:a16="http://schemas.microsoft.com/office/drawing/2014/main" id="{5754E5C3-90E2-4FE9-A3A7-138D274E0C65}"/>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17375741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FECF3-C7DA-4A3B-8AD7-C2023D89E24F}"/>
              </a:ext>
            </a:extLst>
          </p:cNvPr>
          <p:cNvSpPr>
            <a:spLocks noGrp="1"/>
          </p:cNvSpPr>
          <p:nvPr>
            <p:ph type="title"/>
          </p:nvPr>
        </p:nvSpPr>
        <p:spPr/>
        <p:txBody>
          <a:bodyPr/>
          <a:lstStyle/>
          <a:p>
            <a:r>
              <a:rPr lang="en-US" dirty="0"/>
              <a:t>Obstructed Labor</a:t>
            </a:r>
          </a:p>
        </p:txBody>
      </p:sp>
      <p:sp>
        <p:nvSpPr>
          <p:cNvPr id="3" name="Content Placeholder 2">
            <a:extLst>
              <a:ext uri="{FF2B5EF4-FFF2-40B4-BE49-F238E27FC236}">
                <a16:creationId xmlns:a16="http://schemas.microsoft.com/office/drawing/2014/main" id="{1668A562-39C3-4FA6-A098-F6C3A54F5241}"/>
              </a:ext>
            </a:extLst>
          </p:cNvPr>
          <p:cNvSpPr>
            <a:spLocks noGrp="1"/>
          </p:cNvSpPr>
          <p:nvPr>
            <p:ph idx="1"/>
          </p:nvPr>
        </p:nvSpPr>
        <p:spPr>
          <a:xfrm>
            <a:off x="838200" y="1690688"/>
            <a:ext cx="10515600" cy="4486275"/>
          </a:xfrm>
        </p:spPr>
        <p:txBody>
          <a:bodyPr>
            <a:normAutofit fontScale="92500"/>
          </a:bodyPr>
          <a:lstStyle/>
          <a:p>
            <a:r>
              <a:rPr lang="en-US" dirty="0"/>
              <a:t>Physical Examination</a:t>
            </a:r>
          </a:p>
          <a:p>
            <a:pPr lvl="1">
              <a:lnSpc>
                <a:spcPct val="150000"/>
              </a:lnSpc>
            </a:pPr>
            <a:r>
              <a:rPr lang="en-US" sz="2800" dirty="0"/>
              <a:t>Abdominal examination</a:t>
            </a:r>
          </a:p>
          <a:p>
            <a:pPr lvl="2"/>
            <a:r>
              <a:rPr lang="en-US" sz="2400" dirty="0" err="1"/>
              <a:t>Bandl’s</a:t>
            </a:r>
            <a:r>
              <a:rPr lang="en-US" sz="2400" dirty="0"/>
              <a:t> ring --- late sign of obstructed labor</a:t>
            </a:r>
          </a:p>
          <a:p>
            <a:pPr lvl="2"/>
            <a:r>
              <a:rPr lang="en-US" sz="2400" dirty="0"/>
              <a:t>The ‘three tumor abdomen”---warning sign of an impending uterine rupture</a:t>
            </a:r>
          </a:p>
          <a:p>
            <a:pPr lvl="2"/>
            <a:r>
              <a:rPr lang="en-US" sz="2400" dirty="0"/>
              <a:t>Ruptured uterus:</a:t>
            </a:r>
          </a:p>
          <a:p>
            <a:pPr lvl="3"/>
            <a:r>
              <a:rPr lang="en-US" sz="2400" dirty="0"/>
              <a:t>Shock</a:t>
            </a:r>
          </a:p>
          <a:p>
            <a:pPr lvl="3"/>
            <a:r>
              <a:rPr lang="en-US" sz="2400" dirty="0"/>
              <a:t>Abdominal distension/ free fluid</a:t>
            </a:r>
          </a:p>
          <a:p>
            <a:pPr lvl="3"/>
            <a:r>
              <a:rPr lang="en-US" sz="2400" dirty="0"/>
              <a:t>Abnormal uterine contour</a:t>
            </a:r>
          </a:p>
          <a:p>
            <a:pPr lvl="3"/>
            <a:r>
              <a:rPr lang="en-US" sz="2400" dirty="0"/>
              <a:t>Tender abdomen</a:t>
            </a:r>
          </a:p>
          <a:p>
            <a:pPr lvl="3"/>
            <a:r>
              <a:rPr lang="en-US" sz="2400" dirty="0"/>
              <a:t>Easily palpable fetal parts</a:t>
            </a:r>
          </a:p>
          <a:p>
            <a:pPr lvl="3"/>
            <a:r>
              <a:rPr lang="en-US" sz="2400" dirty="0"/>
              <a:t>Absent fetal movements and fetal heart sounds</a:t>
            </a:r>
          </a:p>
        </p:txBody>
      </p:sp>
      <p:sp>
        <p:nvSpPr>
          <p:cNvPr id="4" name="Date Placeholder 3">
            <a:extLst>
              <a:ext uri="{FF2B5EF4-FFF2-40B4-BE49-F238E27FC236}">
                <a16:creationId xmlns:a16="http://schemas.microsoft.com/office/drawing/2014/main" id="{2DA6DCC1-0693-41AD-B157-AB10533A6CDA}"/>
              </a:ext>
            </a:extLst>
          </p:cNvPr>
          <p:cNvSpPr>
            <a:spLocks noGrp="1"/>
          </p:cNvSpPr>
          <p:nvPr>
            <p:ph type="dt" sz="half" idx="10"/>
          </p:nvPr>
        </p:nvSpPr>
        <p:spPr/>
        <p:txBody>
          <a:bodyPr/>
          <a:lstStyle/>
          <a:p>
            <a:fld id="{3E7C10FB-35EA-41C4-BCDB-161C4EFEA21A}" type="datetime1">
              <a:rPr lang="en-US" smtClean="0"/>
              <a:t>4/27/2020</a:t>
            </a:fld>
            <a:endParaRPr lang="en-US"/>
          </a:p>
        </p:txBody>
      </p:sp>
      <p:sp>
        <p:nvSpPr>
          <p:cNvPr id="6" name="Slide Number Placeholder 5">
            <a:extLst>
              <a:ext uri="{FF2B5EF4-FFF2-40B4-BE49-F238E27FC236}">
                <a16:creationId xmlns:a16="http://schemas.microsoft.com/office/drawing/2014/main" id="{D9BC3710-8C49-45B8-93AA-CE97CB0F0956}"/>
              </a:ext>
            </a:extLst>
          </p:cNvPr>
          <p:cNvSpPr>
            <a:spLocks noGrp="1"/>
          </p:cNvSpPr>
          <p:nvPr>
            <p:ph type="sldNum" sz="quarter" idx="12"/>
          </p:nvPr>
        </p:nvSpPr>
        <p:spPr/>
        <p:txBody>
          <a:bodyPr/>
          <a:lstStyle/>
          <a:p>
            <a:fld id="{F9F90CF6-09C6-46D9-B788-B9DC29AC6A79}" type="slidenum">
              <a:rPr lang="en-US" smtClean="0"/>
              <a:t>33</a:t>
            </a:fld>
            <a:endParaRPr lang="en-US"/>
          </a:p>
        </p:txBody>
      </p:sp>
      <p:sp>
        <p:nvSpPr>
          <p:cNvPr id="7" name="Footer Placeholder 6">
            <a:extLst>
              <a:ext uri="{FF2B5EF4-FFF2-40B4-BE49-F238E27FC236}">
                <a16:creationId xmlns:a16="http://schemas.microsoft.com/office/drawing/2014/main" id="{1DF02B87-D1CB-40F4-ABA2-D0B533366478}"/>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2851356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7A81C-594E-4F63-903D-CC41C7D699B3}"/>
              </a:ext>
            </a:extLst>
          </p:cNvPr>
          <p:cNvSpPr>
            <a:spLocks noGrp="1"/>
          </p:cNvSpPr>
          <p:nvPr>
            <p:ph type="title"/>
          </p:nvPr>
        </p:nvSpPr>
        <p:spPr/>
        <p:txBody>
          <a:bodyPr/>
          <a:lstStyle/>
          <a:p>
            <a:r>
              <a:rPr lang="en-US" dirty="0"/>
              <a:t>Obstructed Labor</a:t>
            </a:r>
          </a:p>
        </p:txBody>
      </p:sp>
      <p:pic>
        <p:nvPicPr>
          <p:cNvPr id="8" name="Content Placeholder 7">
            <a:extLst>
              <a:ext uri="{FF2B5EF4-FFF2-40B4-BE49-F238E27FC236}">
                <a16:creationId xmlns:a16="http://schemas.microsoft.com/office/drawing/2014/main" id="{A914A04F-CF74-4D9B-B3CC-BBF248ECFFB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27582" y="1690687"/>
            <a:ext cx="7779027" cy="4610533"/>
          </a:xfrm>
        </p:spPr>
      </p:pic>
      <p:sp>
        <p:nvSpPr>
          <p:cNvPr id="4" name="Date Placeholder 3">
            <a:extLst>
              <a:ext uri="{FF2B5EF4-FFF2-40B4-BE49-F238E27FC236}">
                <a16:creationId xmlns:a16="http://schemas.microsoft.com/office/drawing/2014/main" id="{E4BF7D0F-ECDD-49B7-8C6D-A02A9A4F0E7D}"/>
              </a:ext>
            </a:extLst>
          </p:cNvPr>
          <p:cNvSpPr>
            <a:spLocks noGrp="1"/>
          </p:cNvSpPr>
          <p:nvPr>
            <p:ph type="dt" sz="half" idx="10"/>
          </p:nvPr>
        </p:nvSpPr>
        <p:spPr/>
        <p:txBody>
          <a:bodyPr/>
          <a:lstStyle/>
          <a:p>
            <a:fld id="{296FB70B-6233-41D1-9AA8-E6C94E5E2425}" type="datetime1">
              <a:rPr lang="en-US" smtClean="0"/>
              <a:t>4/27/2020</a:t>
            </a:fld>
            <a:endParaRPr lang="en-US"/>
          </a:p>
        </p:txBody>
      </p:sp>
      <p:sp>
        <p:nvSpPr>
          <p:cNvPr id="6" name="Slide Number Placeholder 5">
            <a:extLst>
              <a:ext uri="{FF2B5EF4-FFF2-40B4-BE49-F238E27FC236}">
                <a16:creationId xmlns:a16="http://schemas.microsoft.com/office/drawing/2014/main" id="{78A92DAC-B77E-435D-81CB-85A4930AD7C1}"/>
              </a:ext>
            </a:extLst>
          </p:cNvPr>
          <p:cNvSpPr>
            <a:spLocks noGrp="1"/>
          </p:cNvSpPr>
          <p:nvPr>
            <p:ph type="sldNum" sz="quarter" idx="12"/>
          </p:nvPr>
        </p:nvSpPr>
        <p:spPr/>
        <p:txBody>
          <a:bodyPr/>
          <a:lstStyle/>
          <a:p>
            <a:fld id="{F9F90CF6-09C6-46D9-B788-B9DC29AC6A79}" type="slidenum">
              <a:rPr lang="en-US" smtClean="0"/>
              <a:t>34</a:t>
            </a:fld>
            <a:endParaRPr lang="en-US"/>
          </a:p>
        </p:txBody>
      </p:sp>
      <p:sp>
        <p:nvSpPr>
          <p:cNvPr id="3" name="Footer Placeholder 2">
            <a:extLst>
              <a:ext uri="{FF2B5EF4-FFF2-40B4-BE49-F238E27FC236}">
                <a16:creationId xmlns:a16="http://schemas.microsoft.com/office/drawing/2014/main" id="{0C94F0A7-12C2-4AF0-8A8F-8B5B2E990A90}"/>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2600539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10515600" cy="792162"/>
          </a:xfrm>
        </p:spPr>
        <p:txBody>
          <a:bodyPr/>
          <a:lstStyle/>
          <a:p>
            <a:r>
              <a:rPr lang="en-US" dirty="0"/>
              <a:t>Obstructed Labor</a:t>
            </a:r>
          </a:p>
        </p:txBody>
      </p:sp>
      <p:sp>
        <p:nvSpPr>
          <p:cNvPr id="3" name="Content Placeholder 2"/>
          <p:cNvSpPr>
            <a:spLocks noGrp="1"/>
          </p:cNvSpPr>
          <p:nvPr>
            <p:ph idx="1"/>
          </p:nvPr>
        </p:nvSpPr>
        <p:spPr>
          <a:xfrm>
            <a:off x="838200" y="1219200"/>
            <a:ext cx="10515600" cy="5181600"/>
          </a:xfrm>
        </p:spPr>
        <p:txBody>
          <a:bodyPr>
            <a:noAutofit/>
          </a:bodyPr>
          <a:lstStyle/>
          <a:p>
            <a:pPr>
              <a:buFont typeface="Wingdings" panose="05000000000000000000" pitchFamily="2" charset="2"/>
              <a:buChar char="§"/>
            </a:pPr>
            <a:r>
              <a:rPr lang="en-US" dirty="0"/>
              <a:t>Physical Examination</a:t>
            </a:r>
          </a:p>
          <a:p>
            <a:pPr lvl="1">
              <a:lnSpc>
                <a:spcPct val="150000"/>
              </a:lnSpc>
            </a:pPr>
            <a:r>
              <a:rPr lang="en-US" sz="2800" dirty="0"/>
              <a:t>Vaginal examination</a:t>
            </a:r>
          </a:p>
          <a:p>
            <a:pPr lvl="2">
              <a:lnSpc>
                <a:spcPct val="150000"/>
              </a:lnSpc>
              <a:buFont typeface="Wingdings" panose="05000000000000000000" pitchFamily="2" charset="2"/>
              <a:buChar char="ü"/>
            </a:pPr>
            <a:r>
              <a:rPr lang="en-US" sz="2800" dirty="0"/>
              <a:t>Foul-smelling </a:t>
            </a:r>
            <a:r>
              <a:rPr lang="en-US" sz="2800" dirty="0" err="1"/>
              <a:t>meconium</a:t>
            </a:r>
            <a:r>
              <a:rPr lang="en-US" sz="2800" dirty="0"/>
              <a:t> and dry vagina </a:t>
            </a:r>
          </a:p>
          <a:p>
            <a:pPr lvl="2">
              <a:lnSpc>
                <a:spcPct val="150000"/>
              </a:lnSpc>
              <a:buFont typeface="Wingdings" panose="05000000000000000000" pitchFamily="2" charset="2"/>
              <a:buChar char="ü"/>
            </a:pPr>
            <a:r>
              <a:rPr lang="en-US" sz="2800" dirty="0"/>
              <a:t>Vaginal bleeding after rupture of the uterus…</a:t>
            </a:r>
            <a:r>
              <a:rPr lang="en-US" sz="2800" dirty="0" err="1"/>
              <a:t>tamponad</a:t>
            </a:r>
            <a:r>
              <a:rPr lang="en-US" sz="2800" dirty="0"/>
              <a:t> effect</a:t>
            </a:r>
          </a:p>
          <a:p>
            <a:pPr lvl="2">
              <a:lnSpc>
                <a:spcPct val="150000"/>
              </a:lnSpc>
              <a:buFont typeface="Wingdings" panose="05000000000000000000" pitchFamily="2" charset="2"/>
              <a:buChar char="ü"/>
            </a:pPr>
            <a:r>
              <a:rPr lang="en-US" sz="2800" dirty="0"/>
              <a:t>Catheterization can be difficult---contain </a:t>
            </a:r>
            <a:r>
              <a:rPr lang="en-US" sz="2800" dirty="0" err="1"/>
              <a:t>meconium</a:t>
            </a:r>
            <a:r>
              <a:rPr lang="en-US" sz="2800" dirty="0"/>
              <a:t> or blood </a:t>
            </a:r>
          </a:p>
          <a:p>
            <a:pPr lvl="2">
              <a:lnSpc>
                <a:spcPct val="150000"/>
              </a:lnSpc>
              <a:buFont typeface="Wingdings" panose="05000000000000000000" pitchFamily="2" charset="2"/>
              <a:buChar char="ü"/>
            </a:pPr>
            <a:r>
              <a:rPr lang="en-US" sz="2800" dirty="0"/>
              <a:t>Edema of the vulva and cervix following prolonged pushing down and labor </a:t>
            </a:r>
          </a:p>
        </p:txBody>
      </p:sp>
      <p:sp>
        <p:nvSpPr>
          <p:cNvPr id="4" name="Date Placeholder 3"/>
          <p:cNvSpPr>
            <a:spLocks noGrp="1"/>
          </p:cNvSpPr>
          <p:nvPr>
            <p:ph type="dt" sz="half" idx="10"/>
          </p:nvPr>
        </p:nvSpPr>
        <p:spPr/>
        <p:txBody>
          <a:bodyPr/>
          <a:lstStyle/>
          <a:p>
            <a:fld id="{C16F0F9E-2FCD-449F-8869-FDB1F0480230}"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35</a:t>
            </a:fld>
            <a:endParaRPr lang="en-US"/>
          </a:p>
        </p:txBody>
      </p:sp>
      <p:sp>
        <p:nvSpPr>
          <p:cNvPr id="7" name="Footer Placeholder 6">
            <a:extLst>
              <a:ext uri="{FF2B5EF4-FFF2-40B4-BE49-F238E27FC236}">
                <a16:creationId xmlns:a16="http://schemas.microsoft.com/office/drawing/2014/main" id="{ABE1DFB8-DDC5-4364-B5A2-FB69C82782B5}"/>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84509-F3CC-4C72-B546-951B285B736C}"/>
              </a:ext>
            </a:extLst>
          </p:cNvPr>
          <p:cNvSpPr>
            <a:spLocks noGrp="1"/>
          </p:cNvSpPr>
          <p:nvPr>
            <p:ph type="title"/>
          </p:nvPr>
        </p:nvSpPr>
        <p:spPr/>
        <p:txBody>
          <a:bodyPr/>
          <a:lstStyle/>
          <a:p>
            <a:r>
              <a:rPr lang="en-US" dirty="0"/>
              <a:t>Obstructed Labor</a:t>
            </a:r>
          </a:p>
        </p:txBody>
      </p:sp>
      <p:sp>
        <p:nvSpPr>
          <p:cNvPr id="3" name="Content Placeholder 2">
            <a:extLst>
              <a:ext uri="{FF2B5EF4-FFF2-40B4-BE49-F238E27FC236}">
                <a16:creationId xmlns:a16="http://schemas.microsoft.com/office/drawing/2014/main" id="{50F6748B-AE29-4662-B4C7-88511777E9F4}"/>
              </a:ext>
            </a:extLst>
          </p:cNvPr>
          <p:cNvSpPr>
            <a:spLocks noGrp="1"/>
          </p:cNvSpPr>
          <p:nvPr>
            <p:ph idx="1"/>
          </p:nvPr>
        </p:nvSpPr>
        <p:spPr/>
        <p:txBody>
          <a:bodyPr/>
          <a:lstStyle/>
          <a:p>
            <a:r>
              <a:rPr lang="en-US" dirty="0"/>
              <a:t>Vaginal examination</a:t>
            </a:r>
          </a:p>
          <a:p>
            <a:pPr lvl="1">
              <a:lnSpc>
                <a:spcPct val="150000"/>
              </a:lnSpc>
            </a:pPr>
            <a:r>
              <a:rPr lang="en-US" dirty="0"/>
              <a:t>Depending on the cause of the obstruction, there may be:</a:t>
            </a:r>
          </a:p>
          <a:p>
            <a:pPr lvl="2">
              <a:lnSpc>
                <a:spcPct val="150000"/>
              </a:lnSpc>
            </a:pPr>
            <a:r>
              <a:rPr lang="en-US" sz="2200" dirty="0"/>
              <a:t>Large caput succedaneum in CPD</a:t>
            </a:r>
          </a:p>
          <a:p>
            <a:pPr lvl="2">
              <a:lnSpc>
                <a:spcPct val="150000"/>
              </a:lnSpc>
            </a:pPr>
            <a:r>
              <a:rPr lang="en-US" sz="2200" dirty="0"/>
              <a:t>Shoulder with or without prolapsed arm</a:t>
            </a:r>
          </a:p>
          <a:p>
            <a:pPr lvl="2">
              <a:lnSpc>
                <a:spcPct val="150000"/>
              </a:lnSpc>
            </a:pPr>
            <a:r>
              <a:rPr lang="en-US" sz="2200" dirty="0"/>
              <a:t>Brow</a:t>
            </a:r>
          </a:p>
          <a:p>
            <a:pPr lvl="2">
              <a:lnSpc>
                <a:spcPct val="150000"/>
              </a:lnSpc>
            </a:pPr>
            <a:r>
              <a:rPr lang="it-IT" sz="2200" dirty="0"/>
              <a:t>Face presentation in mentoposterior</a:t>
            </a:r>
            <a:endParaRPr lang="en-US" sz="2200" dirty="0"/>
          </a:p>
          <a:p>
            <a:endParaRPr lang="en-US" dirty="0"/>
          </a:p>
        </p:txBody>
      </p:sp>
      <p:sp>
        <p:nvSpPr>
          <p:cNvPr id="4" name="Date Placeholder 3">
            <a:extLst>
              <a:ext uri="{FF2B5EF4-FFF2-40B4-BE49-F238E27FC236}">
                <a16:creationId xmlns:a16="http://schemas.microsoft.com/office/drawing/2014/main" id="{392DCB94-8B34-4646-82A2-EE83858DCB2A}"/>
              </a:ext>
            </a:extLst>
          </p:cNvPr>
          <p:cNvSpPr>
            <a:spLocks noGrp="1"/>
          </p:cNvSpPr>
          <p:nvPr>
            <p:ph type="dt" sz="half" idx="10"/>
          </p:nvPr>
        </p:nvSpPr>
        <p:spPr/>
        <p:txBody>
          <a:bodyPr/>
          <a:lstStyle/>
          <a:p>
            <a:fld id="{C954F347-1D4B-46A8-90A5-D5A38B7E50EF}" type="datetime1">
              <a:rPr lang="en-US" smtClean="0"/>
              <a:t>4/27/2020</a:t>
            </a:fld>
            <a:endParaRPr lang="en-US"/>
          </a:p>
        </p:txBody>
      </p:sp>
      <p:sp>
        <p:nvSpPr>
          <p:cNvPr id="6" name="Slide Number Placeholder 5">
            <a:extLst>
              <a:ext uri="{FF2B5EF4-FFF2-40B4-BE49-F238E27FC236}">
                <a16:creationId xmlns:a16="http://schemas.microsoft.com/office/drawing/2014/main" id="{41E41CAF-D244-4CDB-A816-A677A38C2356}"/>
              </a:ext>
            </a:extLst>
          </p:cNvPr>
          <p:cNvSpPr>
            <a:spLocks noGrp="1"/>
          </p:cNvSpPr>
          <p:nvPr>
            <p:ph type="sldNum" sz="quarter" idx="12"/>
          </p:nvPr>
        </p:nvSpPr>
        <p:spPr/>
        <p:txBody>
          <a:bodyPr/>
          <a:lstStyle/>
          <a:p>
            <a:fld id="{F9F90CF6-09C6-46D9-B788-B9DC29AC6A79}" type="slidenum">
              <a:rPr lang="en-US" smtClean="0"/>
              <a:t>36</a:t>
            </a:fld>
            <a:endParaRPr lang="en-US"/>
          </a:p>
        </p:txBody>
      </p:sp>
      <p:sp>
        <p:nvSpPr>
          <p:cNvPr id="7" name="Footer Placeholder 6">
            <a:extLst>
              <a:ext uri="{FF2B5EF4-FFF2-40B4-BE49-F238E27FC236}">
                <a16:creationId xmlns:a16="http://schemas.microsoft.com/office/drawing/2014/main" id="{9831773D-0066-42E4-B55A-32D60ACF66D0}"/>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16119182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10515600" cy="1173162"/>
          </a:xfrm>
        </p:spPr>
        <p:txBody>
          <a:bodyPr/>
          <a:lstStyle/>
          <a:p>
            <a:r>
              <a:rPr lang="en-US" dirty="0"/>
              <a:t>Obstructed Labor</a:t>
            </a:r>
          </a:p>
        </p:txBody>
      </p:sp>
      <p:sp>
        <p:nvSpPr>
          <p:cNvPr id="3" name="Content Placeholder 2"/>
          <p:cNvSpPr>
            <a:spLocks noGrp="1"/>
          </p:cNvSpPr>
          <p:nvPr>
            <p:ph idx="1"/>
          </p:nvPr>
        </p:nvSpPr>
        <p:spPr>
          <a:xfrm>
            <a:off x="838200" y="1447800"/>
            <a:ext cx="10515600" cy="5029200"/>
          </a:xfrm>
        </p:spPr>
        <p:txBody>
          <a:bodyPr>
            <a:normAutofit fontScale="85000" lnSpcReduction="20000"/>
          </a:bodyPr>
          <a:lstStyle/>
          <a:p>
            <a:pPr>
              <a:lnSpc>
                <a:spcPct val="150000"/>
              </a:lnSpc>
            </a:pPr>
            <a:r>
              <a:rPr lang="en-US" dirty="0"/>
              <a:t>Document review ----partograph (what do you think the partograph looks like?)</a:t>
            </a:r>
          </a:p>
          <a:p>
            <a:pPr>
              <a:lnSpc>
                <a:spcPct val="150000"/>
              </a:lnSpc>
            </a:pPr>
            <a:r>
              <a:rPr lang="en-US" dirty="0"/>
              <a:t>Investigations</a:t>
            </a:r>
          </a:p>
          <a:p>
            <a:pPr lvl="1">
              <a:lnSpc>
                <a:spcPct val="150000"/>
              </a:lnSpc>
            </a:pPr>
            <a:r>
              <a:rPr lang="en-US" dirty="0"/>
              <a:t>Occasional </a:t>
            </a:r>
            <a:r>
              <a:rPr lang="en-US" dirty="0" err="1"/>
              <a:t>paracentesis</a:t>
            </a:r>
            <a:endParaRPr lang="en-US" dirty="0"/>
          </a:p>
          <a:p>
            <a:pPr lvl="1">
              <a:lnSpc>
                <a:spcPct val="150000"/>
              </a:lnSpc>
            </a:pPr>
            <a:r>
              <a:rPr lang="en-US" dirty="0"/>
              <a:t>preoperative assessment and evaluation: </a:t>
            </a:r>
          </a:p>
          <a:p>
            <a:pPr lvl="2">
              <a:lnSpc>
                <a:spcPct val="150000"/>
              </a:lnSpc>
            </a:pPr>
            <a:r>
              <a:rPr lang="en-US" sz="2400" dirty="0"/>
              <a:t>Hemoglobin/ </a:t>
            </a:r>
            <a:r>
              <a:rPr lang="en-US" sz="2400" dirty="0" err="1"/>
              <a:t>Hct</a:t>
            </a:r>
            <a:endParaRPr lang="en-US" sz="2400" dirty="0"/>
          </a:p>
          <a:p>
            <a:pPr lvl="2">
              <a:lnSpc>
                <a:spcPct val="150000"/>
              </a:lnSpc>
            </a:pPr>
            <a:r>
              <a:rPr lang="en-US" sz="2400" dirty="0"/>
              <a:t>Blood group (ABO, </a:t>
            </a:r>
            <a:r>
              <a:rPr lang="en-US" sz="2400" dirty="0" err="1"/>
              <a:t>Rh</a:t>
            </a:r>
            <a:r>
              <a:rPr lang="en-US" sz="2400" dirty="0"/>
              <a:t>)</a:t>
            </a:r>
          </a:p>
          <a:p>
            <a:pPr lvl="2">
              <a:lnSpc>
                <a:spcPct val="150000"/>
              </a:lnSpc>
            </a:pPr>
            <a:r>
              <a:rPr lang="en-US" sz="2400" dirty="0"/>
              <a:t>Urine analysis</a:t>
            </a:r>
          </a:p>
          <a:p>
            <a:pPr lvl="2">
              <a:lnSpc>
                <a:spcPct val="150000"/>
              </a:lnSpc>
            </a:pPr>
            <a:r>
              <a:rPr lang="en-US" sz="2400" dirty="0"/>
              <a:t>Renal function tests (especially with decreased urine output)</a:t>
            </a:r>
          </a:p>
          <a:p>
            <a:pPr lvl="2">
              <a:lnSpc>
                <a:spcPct val="150000"/>
              </a:lnSpc>
            </a:pPr>
            <a:r>
              <a:rPr lang="en-US" sz="2400" dirty="0"/>
              <a:t>Blood culture and sensitivity </a:t>
            </a:r>
          </a:p>
          <a:p>
            <a:pPr lvl="2">
              <a:lnSpc>
                <a:spcPct val="150000"/>
              </a:lnSpc>
            </a:pPr>
            <a:r>
              <a:rPr lang="en-US" sz="2400" dirty="0"/>
              <a:t>Others test depending on individual clinical findings </a:t>
            </a:r>
          </a:p>
          <a:p>
            <a:pPr lvl="2"/>
            <a:endParaRPr lang="en-US" dirty="0"/>
          </a:p>
        </p:txBody>
      </p:sp>
      <p:sp>
        <p:nvSpPr>
          <p:cNvPr id="4" name="Date Placeholder 3"/>
          <p:cNvSpPr>
            <a:spLocks noGrp="1"/>
          </p:cNvSpPr>
          <p:nvPr>
            <p:ph type="dt" sz="half" idx="10"/>
          </p:nvPr>
        </p:nvSpPr>
        <p:spPr/>
        <p:txBody>
          <a:bodyPr/>
          <a:lstStyle/>
          <a:p>
            <a:fld id="{330ED786-8E4F-4298-8909-60DF353E5044}"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37</a:t>
            </a:fld>
            <a:endParaRPr lang="en-US"/>
          </a:p>
        </p:txBody>
      </p:sp>
      <p:sp>
        <p:nvSpPr>
          <p:cNvPr id="7" name="Footer Placeholder 6">
            <a:extLst>
              <a:ext uri="{FF2B5EF4-FFF2-40B4-BE49-F238E27FC236}">
                <a16:creationId xmlns:a16="http://schemas.microsoft.com/office/drawing/2014/main" id="{D98DDF94-BA91-4CB2-8CE7-270D79CD9489}"/>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Obstructed Labor (OL)</a:t>
            </a:r>
          </a:p>
        </p:txBody>
      </p:sp>
      <p:sp>
        <p:nvSpPr>
          <p:cNvPr id="3" name="Content Placeholder 2"/>
          <p:cNvSpPr>
            <a:spLocks noGrp="1"/>
          </p:cNvSpPr>
          <p:nvPr>
            <p:ph idx="1"/>
          </p:nvPr>
        </p:nvSpPr>
        <p:spPr>
          <a:xfrm>
            <a:off x="838200" y="1371600"/>
            <a:ext cx="10515600" cy="4724400"/>
          </a:xfrm>
        </p:spPr>
        <p:txBody>
          <a:bodyPr>
            <a:normAutofit lnSpcReduction="10000"/>
          </a:bodyPr>
          <a:lstStyle/>
          <a:p>
            <a:pPr>
              <a:lnSpc>
                <a:spcPct val="150000"/>
              </a:lnSpc>
            </a:pPr>
            <a:r>
              <a:rPr lang="en-US" dirty="0"/>
              <a:t>Treatment Plan</a:t>
            </a:r>
          </a:p>
          <a:p>
            <a:pPr lvl="1">
              <a:lnSpc>
                <a:spcPct val="150000"/>
              </a:lnSpc>
            </a:pPr>
            <a:r>
              <a:rPr lang="en-US" dirty="0"/>
              <a:t>Resuscitation and monitoring of the life endangering conditions such as shock, sepsis</a:t>
            </a:r>
          </a:p>
          <a:p>
            <a:pPr lvl="1">
              <a:lnSpc>
                <a:spcPct val="150000"/>
              </a:lnSpc>
            </a:pPr>
            <a:r>
              <a:rPr lang="en-US" dirty="0"/>
              <a:t>Identifying the cause of  OL and other complications and treating accordingly</a:t>
            </a:r>
          </a:p>
          <a:p>
            <a:pPr lvl="1">
              <a:lnSpc>
                <a:spcPct val="150000"/>
              </a:lnSpc>
            </a:pPr>
            <a:r>
              <a:rPr lang="en-US" i="1" dirty="0"/>
              <a:t>Sepsis:</a:t>
            </a:r>
          </a:p>
          <a:p>
            <a:pPr lvl="2">
              <a:lnSpc>
                <a:spcPct val="150000"/>
              </a:lnSpc>
            </a:pPr>
            <a:r>
              <a:rPr lang="en-US" sz="2400" dirty="0"/>
              <a:t>signs of infection, or the membranes have been ruptured for 12 hours or more</a:t>
            </a:r>
          </a:p>
          <a:p>
            <a:pPr lvl="3">
              <a:lnSpc>
                <a:spcPct val="150000"/>
              </a:lnSpc>
            </a:pPr>
            <a:r>
              <a:rPr lang="en-US" sz="2400" dirty="0"/>
              <a:t>Triple IV antibiotics (Ampicillin, Gentamycin, and Metronidazole)  </a:t>
            </a:r>
          </a:p>
        </p:txBody>
      </p:sp>
      <p:sp>
        <p:nvSpPr>
          <p:cNvPr id="4" name="Date Placeholder 3"/>
          <p:cNvSpPr>
            <a:spLocks noGrp="1"/>
          </p:cNvSpPr>
          <p:nvPr>
            <p:ph type="dt" sz="half" idx="10"/>
          </p:nvPr>
        </p:nvSpPr>
        <p:spPr/>
        <p:txBody>
          <a:bodyPr/>
          <a:lstStyle/>
          <a:p>
            <a:fld id="{2C995269-C357-4BA0-817B-1830DE0F05C7}"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38</a:t>
            </a:fld>
            <a:endParaRPr lang="en-US"/>
          </a:p>
        </p:txBody>
      </p:sp>
      <p:sp>
        <p:nvSpPr>
          <p:cNvPr id="7" name="Footer Placeholder 6">
            <a:extLst>
              <a:ext uri="{FF2B5EF4-FFF2-40B4-BE49-F238E27FC236}">
                <a16:creationId xmlns:a16="http://schemas.microsoft.com/office/drawing/2014/main" id="{F6BDCC50-26B5-433C-A214-D64ADDB1B82F}"/>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Obstructed Labor</a:t>
            </a:r>
          </a:p>
        </p:txBody>
      </p:sp>
      <p:sp>
        <p:nvSpPr>
          <p:cNvPr id="3" name="Content Placeholder 2"/>
          <p:cNvSpPr>
            <a:spLocks noGrp="1"/>
          </p:cNvSpPr>
          <p:nvPr>
            <p:ph idx="1"/>
          </p:nvPr>
        </p:nvSpPr>
        <p:spPr/>
        <p:txBody>
          <a:bodyPr>
            <a:normAutofit/>
          </a:bodyPr>
          <a:lstStyle/>
          <a:p>
            <a:pPr>
              <a:lnSpc>
                <a:spcPct val="150000"/>
              </a:lnSpc>
            </a:pPr>
            <a:r>
              <a:rPr lang="en-US" dirty="0"/>
              <a:t>Mode of Delivery in OL:</a:t>
            </a:r>
          </a:p>
          <a:p>
            <a:pPr lvl="1">
              <a:lnSpc>
                <a:spcPct val="150000"/>
              </a:lnSpc>
            </a:pPr>
            <a:r>
              <a:rPr lang="en-US" i="1" dirty="0"/>
              <a:t>Intact uterus with no imminent rupture --- CS </a:t>
            </a:r>
            <a:r>
              <a:rPr lang="en-US" i="1" dirty="0" err="1"/>
              <a:t>vs</a:t>
            </a:r>
            <a:r>
              <a:rPr lang="en-US" i="1" dirty="0"/>
              <a:t> operative vaginal delivery</a:t>
            </a:r>
          </a:p>
          <a:p>
            <a:pPr lvl="1">
              <a:lnSpc>
                <a:spcPct val="150000"/>
              </a:lnSpc>
            </a:pPr>
            <a:r>
              <a:rPr lang="en-US" i="1" dirty="0"/>
              <a:t>Imminent uterine rupture --- CS </a:t>
            </a:r>
            <a:r>
              <a:rPr lang="en-US" i="1" dirty="0" err="1"/>
              <a:t>vs</a:t>
            </a:r>
            <a:r>
              <a:rPr lang="en-US" i="1" dirty="0"/>
              <a:t> destructive for dead fetus </a:t>
            </a:r>
          </a:p>
          <a:p>
            <a:pPr lvl="1">
              <a:lnSpc>
                <a:spcPct val="150000"/>
              </a:lnSpc>
            </a:pPr>
            <a:r>
              <a:rPr lang="en-US" i="1" dirty="0"/>
              <a:t>Ruptured uterus</a:t>
            </a:r>
          </a:p>
          <a:p>
            <a:pPr lvl="2">
              <a:lnSpc>
                <a:spcPct val="150000"/>
              </a:lnSpc>
            </a:pPr>
            <a:r>
              <a:rPr lang="en-US" sz="2400" dirty="0"/>
              <a:t>Repair </a:t>
            </a:r>
            <a:r>
              <a:rPr lang="en-US" sz="2400" dirty="0" err="1"/>
              <a:t>vs</a:t>
            </a:r>
            <a:r>
              <a:rPr lang="en-US" sz="2400" dirty="0"/>
              <a:t> hysterectomy </a:t>
            </a:r>
          </a:p>
        </p:txBody>
      </p:sp>
      <p:sp>
        <p:nvSpPr>
          <p:cNvPr id="4" name="Date Placeholder 3"/>
          <p:cNvSpPr>
            <a:spLocks noGrp="1"/>
          </p:cNvSpPr>
          <p:nvPr>
            <p:ph type="dt" sz="half" idx="10"/>
          </p:nvPr>
        </p:nvSpPr>
        <p:spPr/>
        <p:txBody>
          <a:bodyPr/>
          <a:lstStyle/>
          <a:p>
            <a:fld id="{A14C1A16-3DE9-46F5-820B-9DDA85110114}"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39</a:t>
            </a:fld>
            <a:endParaRPr lang="en-US"/>
          </a:p>
        </p:txBody>
      </p:sp>
      <p:sp>
        <p:nvSpPr>
          <p:cNvPr id="7" name="Footer Placeholder 6">
            <a:extLst>
              <a:ext uri="{FF2B5EF4-FFF2-40B4-BE49-F238E27FC236}">
                <a16:creationId xmlns:a16="http://schemas.microsoft.com/office/drawing/2014/main" id="{F5BFF640-6450-4444-8F79-BBF095104FDE}"/>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B558-3F45-4FBE-8199-F045C765ADA3}"/>
              </a:ext>
            </a:extLst>
          </p:cNvPr>
          <p:cNvSpPr>
            <a:spLocks noGrp="1"/>
          </p:cNvSpPr>
          <p:nvPr>
            <p:ph type="title"/>
          </p:nvPr>
        </p:nvSpPr>
        <p:spPr/>
        <p:txBody>
          <a:bodyPr/>
          <a:lstStyle/>
          <a:p>
            <a:r>
              <a:rPr lang="en-US" b="1" dirty="0"/>
              <a:t>Learning outcomes</a:t>
            </a:r>
            <a:r>
              <a:rPr lang="en-US" dirty="0"/>
              <a:t> (3 of 3)</a:t>
            </a:r>
          </a:p>
        </p:txBody>
      </p:sp>
      <p:sp>
        <p:nvSpPr>
          <p:cNvPr id="3" name="Content Placeholder 2">
            <a:extLst>
              <a:ext uri="{FF2B5EF4-FFF2-40B4-BE49-F238E27FC236}">
                <a16:creationId xmlns:a16="http://schemas.microsoft.com/office/drawing/2014/main" id="{C910D7B9-E961-412B-A863-C05E73039E0C}"/>
              </a:ext>
            </a:extLst>
          </p:cNvPr>
          <p:cNvSpPr>
            <a:spLocks noGrp="1"/>
          </p:cNvSpPr>
          <p:nvPr>
            <p:ph idx="1"/>
          </p:nvPr>
        </p:nvSpPr>
        <p:spPr>
          <a:xfrm>
            <a:off x="838200" y="1572406"/>
            <a:ext cx="10515600" cy="4667250"/>
          </a:xfrm>
        </p:spPr>
        <p:txBody>
          <a:bodyPr>
            <a:normAutofit fontScale="85000" lnSpcReduction="20000"/>
          </a:bodyPr>
          <a:lstStyle/>
          <a:p>
            <a:pPr>
              <a:lnSpc>
                <a:spcPct val="150000"/>
              </a:lnSpc>
            </a:pPr>
            <a:r>
              <a:rPr lang="en-US" dirty="0"/>
              <a:t>Manage or refer obstructed labor (S) </a:t>
            </a:r>
          </a:p>
          <a:p>
            <a:pPr>
              <a:lnSpc>
                <a:spcPct val="150000"/>
              </a:lnSpc>
            </a:pPr>
            <a:r>
              <a:rPr lang="en-US" dirty="0"/>
              <a:t> Identify risks for obstetric fistula and provide care for women with obstetric fistula (K) </a:t>
            </a:r>
          </a:p>
          <a:p>
            <a:pPr>
              <a:lnSpc>
                <a:spcPct val="150000"/>
              </a:lnSpc>
            </a:pPr>
            <a:r>
              <a:rPr lang="en-US" dirty="0"/>
              <a:t>Assess mal-presentation and malposition (K) </a:t>
            </a:r>
          </a:p>
          <a:p>
            <a:pPr>
              <a:lnSpc>
                <a:spcPct val="150000"/>
              </a:lnSpc>
            </a:pPr>
            <a:r>
              <a:rPr lang="en-US" dirty="0"/>
              <a:t>Manage mal-presentation and malposition using appropriate </a:t>
            </a:r>
            <a:r>
              <a:rPr lang="en-US" dirty="0" err="1"/>
              <a:t>manoeuvres</a:t>
            </a:r>
            <a:r>
              <a:rPr lang="en-US" dirty="0"/>
              <a:t> (S) </a:t>
            </a:r>
          </a:p>
          <a:p>
            <a:pPr>
              <a:lnSpc>
                <a:spcPct val="150000"/>
              </a:lnSpc>
            </a:pPr>
            <a:r>
              <a:rPr lang="en-US" dirty="0"/>
              <a:t>Distinguish complications of third stages of labor (K) </a:t>
            </a:r>
          </a:p>
          <a:p>
            <a:pPr>
              <a:lnSpc>
                <a:spcPct val="150000"/>
              </a:lnSpc>
            </a:pPr>
            <a:r>
              <a:rPr lang="en-US" dirty="0"/>
              <a:t>Manage complications of third stages of labor (retained conceptus tissue, atonic uterus, tears) (S) </a:t>
            </a:r>
          </a:p>
          <a:p>
            <a:endParaRPr lang="en-US" dirty="0"/>
          </a:p>
          <a:p>
            <a:endParaRPr lang="en-US" dirty="0"/>
          </a:p>
        </p:txBody>
      </p:sp>
      <p:sp>
        <p:nvSpPr>
          <p:cNvPr id="4" name="Date Placeholder 3">
            <a:extLst>
              <a:ext uri="{FF2B5EF4-FFF2-40B4-BE49-F238E27FC236}">
                <a16:creationId xmlns:a16="http://schemas.microsoft.com/office/drawing/2014/main" id="{BEDA7885-13A9-4FF1-A8C5-2A3C2B9853E0}"/>
              </a:ext>
            </a:extLst>
          </p:cNvPr>
          <p:cNvSpPr>
            <a:spLocks noGrp="1"/>
          </p:cNvSpPr>
          <p:nvPr>
            <p:ph type="dt" sz="half" idx="10"/>
          </p:nvPr>
        </p:nvSpPr>
        <p:spPr/>
        <p:txBody>
          <a:bodyPr/>
          <a:lstStyle/>
          <a:p>
            <a:fld id="{0D6B8217-96F7-4E57-9D9D-B8BE591B2B5D}" type="datetime1">
              <a:rPr lang="en-US" smtClean="0"/>
              <a:t>4/27/2020</a:t>
            </a:fld>
            <a:endParaRPr lang="en-US"/>
          </a:p>
        </p:txBody>
      </p:sp>
      <p:sp>
        <p:nvSpPr>
          <p:cNvPr id="6" name="Slide Number Placeholder 5">
            <a:extLst>
              <a:ext uri="{FF2B5EF4-FFF2-40B4-BE49-F238E27FC236}">
                <a16:creationId xmlns:a16="http://schemas.microsoft.com/office/drawing/2014/main" id="{43115A11-8550-4BF4-95DE-A09FC3581999}"/>
              </a:ext>
            </a:extLst>
          </p:cNvPr>
          <p:cNvSpPr>
            <a:spLocks noGrp="1"/>
          </p:cNvSpPr>
          <p:nvPr>
            <p:ph type="sldNum" sz="quarter" idx="12"/>
          </p:nvPr>
        </p:nvSpPr>
        <p:spPr/>
        <p:txBody>
          <a:bodyPr/>
          <a:lstStyle/>
          <a:p>
            <a:fld id="{F9F90CF6-09C6-46D9-B788-B9DC29AC6A79}" type="slidenum">
              <a:rPr lang="en-US" smtClean="0"/>
              <a:t>4</a:t>
            </a:fld>
            <a:endParaRPr lang="en-US"/>
          </a:p>
        </p:txBody>
      </p:sp>
      <p:sp>
        <p:nvSpPr>
          <p:cNvPr id="7" name="Footer Placeholder 6">
            <a:extLst>
              <a:ext uri="{FF2B5EF4-FFF2-40B4-BE49-F238E27FC236}">
                <a16:creationId xmlns:a16="http://schemas.microsoft.com/office/drawing/2014/main" id="{A34FB31A-C8BB-4C71-9760-73C270D2D1DE}"/>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12274137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Obstructed Labor</a:t>
            </a:r>
          </a:p>
        </p:txBody>
      </p:sp>
      <p:sp>
        <p:nvSpPr>
          <p:cNvPr id="3" name="Content Placeholder 2"/>
          <p:cNvSpPr>
            <a:spLocks noGrp="1"/>
          </p:cNvSpPr>
          <p:nvPr>
            <p:ph idx="1"/>
          </p:nvPr>
        </p:nvSpPr>
        <p:spPr>
          <a:xfrm>
            <a:off x="838200" y="1690688"/>
            <a:ext cx="10515600" cy="4435476"/>
          </a:xfrm>
        </p:spPr>
        <p:txBody>
          <a:bodyPr>
            <a:normAutofit/>
          </a:bodyPr>
          <a:lstStyle/>
          <a:p>
            <a:pPr>
              <a:lnSpc>
                <a:spcPct val="150000"/>
              </a:lnSpc>
            </a:pPr>
            <a:r>
              <a:rPr lang="en-US" dirty="0"/>
              <a:t>Postoperative care and follow up</a:t>
            </a:r>
          </a:p>
          <a:p>
            <a:pPr lvl="1">
              <a:lnSpc>
                <a:spcPct val="150000"/>
              </a:lnSpc>
            </a:pPr>
            <a:r>
              <a:rPr lang="en-US" dirty="0"/>
              <a:t>Intensive resuscitation and monitoring should be continued till condition improves</a:t>
            </a:r>
          </a:p>
          <a:p>
            <a:pPr lvl="1">
              <a:lnSpc>
                <a:spcPct val="150000"/>
              </a:lnSpc>
            </a:pPr>
            <a:r>
              <a:rPr lang="en-US" dirty="0"/>
              <a:t>Blood transfusion</a:t>
            </a:r>
          </a:p>
          <a:p>
            <a:pPr lvl="1">
              <a:lnSpc>
                <a:spcPct val="150000"/>
              </a:lnSpc>
            </a:pPr>
            <a:r>
              <a:rPr lang="en-US" dirty="0"/>
              <a:t>Antibiotics IV till fever free for 2-3 days and continue coarse PO</a:t>
            </a:r>
          </a:p>
          <a:p>
            <a:pPr lvl="1">
              <a:lnSpc>
                <a:spcPct val="150000"/>
              </a:lnSpc>
            </a:pPr>
            <a:r>
              <a:rPr lang="en-US" dirty="0"/>
              <a:t>Investigation including blood and urine culture</a:t>
            </a:r>
          </a:p>
        </p:txBody>
      </p:sp>
      <p:sp>
        <p:nvSpPr>
          <p:cNvPr id="4" name="Date Placeholder 3"/>
          <p:cNvSpPr>
            <a:spLocks noGrp="1"/>
          </p:cNvSpPr>
          <p:nvPr>
            <p:ph type="dt" sz="half" idx="10"/>
          </p:nvPr>
        </p:nvSpPr>
        <p:spPr/>
        <p:txBody>
          <a:bodyPr/>
          <a:lstStyle/>
          <a:p>
            <a:fld id="{ACFA26A9-972D-4E3E-AD7B-65F6247F8E51}"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40</a:t>
            </a:fld>
            <a:endParaRPr lang="en-US"/>
          </a:p>
        </p:txBody>
      </p:sp>
      <p:sp>
        <p:nvSpPr>
          <p:cNvPr id="7" name="Footer Placeholder 6">
            <a:extLst>
              <a:ext uri="{FF2B5EF4-FFF2-40B4-BE49-F238E27FC236}">
                <a16:creationId xmlns:a16="http://schemas.microsoft.com/office/drawing/2014/main" id="{9C97129E-8ACC-4D57-8526-C0BFAF340F61}"/>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DBB3B-E893-4FD0-8711-9D93A6C39E32}"/>
              </a:ext>
            </a:extLst>
          </p:cNvPr>
          <p:cNvSpPr>
            <a:spLocks noGrp="1"/>
          </p:cNvSpPr>
          <p:nvPr>
            <p:ph type="title"/>
          </p:nvPr>
        </p:nvSpPr>
        <p:spPr/>
        <p:txBody>
          <a:bodyPr/>
          <a:lstStyle/>
          <a:p>
            <a:r>
              <a:rPr lang="en-US" dirty="0"/>
              <a:t>Obstructed Labor</a:t>
            </a:r>
          </a:p>
        </p:txBody>
      </p:sp>
      <p:sp>
        <p:nvSpPr>
          <p:cNvPr id="3" name="Content Placeholder 2">
            <a:extLst>
              <a:ext uri="{FF2B5EF4-FFF2-40B4-BE49-F238E27FC236}">
                <a16:creationId xmlns:a16="http://schemas.microsoft.com/office/drawing/2014/main" id="{7BB652C4-E15F-43C3-84E4-19F560BCCB00}"/>
              </a:ext>
            </a:extLst>
          </p:cNvPr>
          <p:cNvSpPr>
            <a:spLocks noGrp="1"/>
          </p:cNvSpPr>
          <p:nvPr>
            <p:ph idx="1"/>
          </p:nvPr>
        </p:nvSpPr>
        <p:spPr/>
        <p:txBody>
          <a:bodyPr/>
          <a:lstStyle/>
          <a:p>
            <a:pPr>
              <a:lnSpc>
                <a:spcPct val="150000"/>
              </a:lnSpc>
            </a:pPr>
            <a:r>
              <a:rPr lang="en-US" dirty="0"/>
              <a:t>Postoperative care and follow up</a:t>
            </a:r>
          </a:p>
          <a:p>
            <a:pPr lvl="1">
              <a:lnSpc>
                <a:spcPct val="150000"/>
              </a:lnSpc>
            </a:pPr>
            <a:r>
              <a:rPr lang="en-US" dirty="0"/>
              <a:t>Analgesics including pethidine</a:t>
            </a:r>
          </a:p>
          <a:p>
            <a:pPr lvl="1">
              <a:lnSpc>
                <a:spcPct val="150000"/>
              </a:lnSpc>
            </a:pPr>
            <a:r>
              <a:rPr lang="en-US" dirty="0"/>
              <a:t>Breast care for those with stillbirths or neonatal deaths</a:t>
            </a:r>
          </a:p>
          <a:p>
            <a:pPr lvl="1">
              <a:lnSpc>
                <a:spcPct val="150000"/>
              </a:lnSpc>
            </a:pPr>
            <a:r>
              <a:rPr lang="en-US" dirty="0"/>
              <a:t>Close monitoring to identify complications early</a:t>
            </a:r>
          </a:p>
          <a:p>
            <a:pPr lvl="1">
              <a:lnSpc>
                <a:spcPct val="150000"/>
              </a:lnSpc>
            </a:pPr>
            <a:r>
              <a:rPr lang="en-US" dirty="0"/>
              <a:t>Explain condition and counsel  on future pregnancy</a:t>
            </a:r>
          </a:p>
          <a:p>
            <a:pPr lvl="1">
              <a:lnSpc>
                <a:spcPct val="150000"/>
              </a:lnSpc>
            </a:pPr>
            <a:r>
              <a:rPr lang="en-US" dirty="0"/>
              <a:t>Fistula care and follow-up</a:t>
            </a:r>
          </a:p>
          <a:p>
            <a:pPr marL="0" indent="0">
              <a:buNone/>
            </a:pPr>
            <a:endParaRPr lang="en-US" dirty="0"/>
          </a:p>
        </p:txBody>
      </p:sp>
      <p:sp>
        <p:nvSpPr>
          <p:cNvPr id="4" name="Date Placeholder 3">
            <a:extLst>
              <a:ext uri="{FF2B5EF4-FFF2-40B4-BE49-F238E27FC236}">
                <a16:creationId xmlns:a16="http://schemas.microsoft.com/office/drawing/2014/main" id="{D1412194-71FD-4C6B-B829-9BDD526DE890}"/>
              </a:ext>
            </a:extLst>
          </p:cNvPr>
          <p:cNvSpPr>
            <a:spLocks noGrp="1"/>
          </p:cNvSpPr>
          <p:nvPr>
            <p:ph type="dt" sz="half" idx="10"/>
          </p:nvPr>
        </p:nvSpPr>
        <p:spPr/>
        <p:txBody>
          <a:bodyPr/>
          <a:lstStyle/>
          <a:p>
            <a:fld id="{A98DCD6D-E6E8-4315-AB0E-AADFE9EEE492}" type="datetime1">
              <a:rPr lang="en-US" smtClean="0"/>
              <a:t>4/27/2020</a:t>
            </a:fld>
            <a:endParaRPr lang="en-US"/>
          </a:p>
        </p:txBody>
      </p:sp>
      <p:sp>
        <p:nvSpPr>
          <p:cNvPr id="6" name="Slide Number Placeholder 5">
            <a:extLst>
              <a:ext uri="{FF2B5EF4-FFF2-40B4-BE49-F238E27FC236}">
                <a16:creationId xmlns:a16="http://schemas.microsoft.com/office/drawing/2014/main" id="{E8BCA5BD-0828-4161-A3A1-2929A14FFB3B}"/>
              </a:ext>
            </a:extLst>
          </p:cNvPr>
          <p:cNvSpPr>
            <a:spLocks noGrp="1"/>
          </p:cNvSpPr>
          <p:nvPr>
            <p:ph type="sldNum" sz="quarter" idx="12"/>
          </p:nvPr>
        </p:nvSpPr>
        <p:spPr/>
        <p:txBody>
          <a:bodyPr/>
          <a:lstStyle/>
          <a:p>
            <a:fld id="{F9F90CF6-09C6-46D9-B788-B9DC29AC6A79}" type="slidenum">
              <a:rPr lang="en-US" smtClean="0"/>
              <a:t>41</a:t>
            </a:fld>
            <a:endParaRPr lang="en-US"/>
          </a:p>
        </p:txBody>
      </p:sp>
      <p:sp>
        <p:nvSpPr>
          <p:cNvPr id="7" name="Footer Placeholder 6">
            <a:extLst>
              <a:ext uri="{FF2B5EF4-FFF2-40B4-BE49-F238E27FC236}">
                <a16:creationId xmlns:a16="http://schemas.microsoft.com/office/drawing/2014/main" id="{90930FC1-F7EA-4F4E-94B1-A7382EC8B623}"/>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30595575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Induction and Augmentation of labor</a:t>
            </a:r>
            <a:endParaRPr lang="en-US" dirty="0"/>
          </a:p>
        </p:txBody>
      </p:sp>
      <p:sp>
        <p:nvSpPr>
          <p:cNvPr id="3" name="Content Placeholder 2"/>
          <p:cNvSpPr>
            <a:spLocks noGrp="1"/>
          </p:cNvSpPr>
          <p:nvPr>
            <p:ph idx="1"/>
          </p:nvPr>
        </p:nvSpPr>
        <p:spPr/>
        <p:txBody>
          <a:bodyPr>
            <a:normAutofit lnSpcReduction="10000"/>
          </a:bodyPr>
          <a:lstStyle/>
          <a:p>
            <a:pPr algn="just">
              <a:lnSpc>
                <a:spcPct val="150000"/>
              </a:lnSpc>
            </a:pPr>
            <a:r>
              <a:rPr lang="en-US" i="1" dirty="0"/>
              <a:t>Induction of labor is the artificial stimulation of uterine contractions before the </a:t>
            </a:r>
            <a:r>
              <a:rPr lang="en-US" dirty="0"/>
              <a:t>spontaneous onset of true labor at 28 or more weeks of gestation </a:t>
            </a:r>
            <a:r>
              <a:rPr lang="en-US" i="1" dirty="0"/>
              <a:t>to achieve vaginal delivery</a:t>
            </a:r>
          </a:p>
          <a:p>
            <a:pPr algn="just">
              <a:lnSpc>
                <a:spcPct val="150000"/>
              </a:lnSpc>
            </a:pPr>
            <a:r>
              <a:rPr lang="en-US" b="1" i="1" dirty="0"/>
              <a:t>Induction methods</a:t>
            </a:r>
          </a:p>
          <a:p>
            <a:pPr lvl="1" algn="just">
              <a:lnSpc>
                <a:spcPct val="150000"/>
              </a:lnSpc>
            </a:pPr>
            <a:r>
              <a:rPr lang="en-US" b="1" i="1" dirty="0"/>
              <a:t>Surgical methods</a:t>
            </a:r>
            <a:r>
              <a:rPr lang="en-US" i="1" dirty="0"/>
              <a:t>: ARM, ballooned catheter, </a:t>
            </a:r>
            <a:r>
              <a:rPr lang="en-US" i="1" dirty="0" err="1"/>
              <a:t>laminaria</a:t>
            </a:r>
            <a:endParaRPr lang="en-US" i="1" dirty="0"/>
          </a:p>
          <a:p>
            <a:pPr lvl="1" algn="just">
              <a:lnSpc>
                <a:spcPct val="150000"/>
              </a:lnSpc>
            </a:pPr>
            <a:r>
              <a:rPr lang="en-US" b="1" i="1" dirty="0"/>
              <a:t>Medical, pharmacological induction</a:t>
            </a:r>
            <a:r>
              <a:rPr lang="en-US" i="1" dirty="0"/>
              <a:t>:  </a:t>
            </a:r>
            <a:r>
              <a:rPr lang="en-US" i="1" dirty="0" err="1"/>
              <a:t>Oxytocin</a:t>
            </a:r>
            <a:r>
              <a:rPr lang="en-US" i="1" dirty="0"/>
              <a:t>, prostaglandins such as </a:t>
            </a:r>
            <a:r>
              <a:rPr lang="en-US" i="1" dirty="0" err="1"/>
              <a:t>misopristone</a:t>
            </a:r>
            <a:endParaRPr lang="en-US" dirty="0"/>
          </a:p>
        </p:txBody>
      </p:sp>
      <p:sp>
        <p:nvSpPr>
          <p:cNvPr id="4" name="Date Placeholder 3"/>
          <p:cNvSpPr>
            <a:spLocks noGrp="1"/>
          </p:cNvSpPr>
          <p:nvPr>
            <p:ph type="dt" sz="half" idx="10"/>
          </p:nvPr>
        </p:nvSpPr>
        <p:spPr/>
        <p:txBody>
          <a:bodyPr/>
          <a:lstStyle/>
          <a:p>
            <a:fld id="{1B6EFA33-BA55-47B9-8359-FA071A901A81}"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42</a:t>
            </a:fld>
            <a:endParaRPr lang="en-US"/>
          </a:p>
        </p:txBody>
      </p:sp>
      <p:sp>
        <p:nvSpPr>
          <p:cNvPr id="6" name="Footer Placeholder 5">
            <a:extLst>
              <a:ext uri="{FF2B5EF4-FFF2-40B4-BE49-F238E27FC236}">
                <a16:creationId xmlns:a16="http://schemas.microsoft.com/office/drawing/2014/main" id="{392EFE12-58F0-46D1-90B2-08A99A14413A}"/>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Induction of Labor</a:t>
            </a:r>
            <a:endParaRPr lang="en-US" dirty="0"/>
          </a:p>
        </p:txBody>
      </p:sp>
      <p:sp>
        <p:nvSpPr>
          <p:cNvPr id="3" name="Content Placeholder 2"/>
          <p:cNvSpPr>
            <a:spLocks noGrp="1"/>
          </p:cNvSpPr>
          <p:nvPr>
            <p:ph idx="1"/>
          </p:nvPr>
        </p:nvSpPr>
        <p:spPr>
          <a:xfrm>
            <a:off x="838199" y="1690688"/>
            <a:ext cx="10515599" cy="4435476"/>
          </a:xfrm>
        </p:spPr>
        <p:txBody>
          <a:bodyPr>
            <a:normAutofit fontScale="92500" lnSpcReduction="10000"/>
          </a:bodyPr>
          <a:lstStyle/>
          <a:p>
            <a:pPr>
              <a:lnSpc>
                <a:spcPct val="150000"/>
              </a:lnSpc>
            </a:pPr>
            <a:r>
              <a:rPr lang="en-US" b="1" i="1" dirty="0"/>
              <a:t>Indications</a:t>
            </a:r>
          </a:p>
          <a:p>
            <a:pPr lvl="1">
              <a:lnSpc>
                <a:spcPct val="150000"/>
              </a:lnSpc>
            </a:pPr>
            <a:r>
              <a:rPr lang="en-US" dirty="0"/>
              <a:t>Preeclampsia, </a:t>
            </a:r>
            <a:r>
              <a:rPr lang="en-US" dirty="0" err="1"/>
              <a:t>eclampsia</a:t>
            </a:r>
            <a:r>
              <a:rPr lang="en-US" dirty="0"/>
              <a:t>, chronic hypertension</a:t>
            </a:r>
          </a:p>
          <a:p>
            <a:pPr lvl="1">
              <a:lnSpc>
                <a:spcPct val="150000"/>
              </a:lnSpc>
            </a:pPr>
            <a:r>
              <a:rPr lang="en-US" dirty="0"/>
              <a:t>Diabetes mellitus</a:t>
            </a:r>
          </a:p>
          <a:p>
            <a:pPr lvl="1">
              <a:lnSpc>
                <a:spcPct val="150000"/>
              </a:lnSpc>
            </a:pPr>
            <a:r>
              <a:rPr lang="en-US" dirty="0"/>
              <a:t>PROM</a:t>
            </a:r>
          </a:p>
          <a:p>
            <a:pPr lvl="1">
              <a:lnSpc>
                <a:spcPct val="150000"/>
              </a:lnSpc>
            </a:pPr>
            <a:r>
              <a:rPr lang="en-US" dirty="0" err="1"/>
              <a:t>Chorioamnionitis</a:t>
            </a:r>
            <a:endParaRPr lang="en-US" dirty="0"/>
          </a:p>
          <a:p>
            <a:pPr lvl="1">
              <a:lnSpc>
                <a:spcPct val="150000"/>
              </a:lnSpc>
            </a:pPr>
            <a:r>
              <a:rPr lang="en-US" dirty="0" err="1"/>
              <a:t>Abruptio</a:t>
            </a:r>
            <a:r>
              <a:rPr lang="en-US" dirty="0"/>
              <a:t> </a:t>
            </a:r>
            <a:r>
              <a:rPr lang="en-US" dirty="0" err="1"/>
              <a:t>placentae</a:t>
            </a:r>
            <a:endParaRPr lang="en-US" dirty="0"/>
          </a:p>
          <a:p>
            <a:pPr lvl="1">
              <a:lnSpc>
                <a:spcPct val="150000"/>
              </a:lnSpc>
            </a:pPr>
            <a:r>
              <a:rPr lang="en-US" dirty="0"/>
              <a:t>Post-term pregnancy</a:t>
            </a:r>
          </a:p>
          <a:p>
            <a:pPr lvl="1">
              <a:lnSpc>
                <a:spcPct val="150000"/>
              </a:lnSpc>
            </a:pPr>
            <a:r>
              <a:rPr lang="en-US" dirty="0"/>
              <a:t>Congenital abnormality</a:t>
            </a:r>
          </a:p>
          <a:p>
            <a:endParaRPr lang="en-US" dirty="0"/>
          </a:p>
        </p:txBody>
      </p:sp>
      <p:sp>
        <p:nvSpPr>
          <p:cNvPr id="4" name="Date Placeholder 3"/>
          <p:cNvSpPr>
            <a:spLocks noGrp="1"/>
          </p:cNvSpPr>
          <p:nvPr>
            <p:ph type="dt" sz="half" idx="10"/>
          </p:nvPr>
        </p:nvSpPr>
        <p:spPr/>
        <p:txBody>
          <a:bodyPr/>
          <a:lstStyle/>
          <a:p>
            <a:fld id="{082ABF8B-21DB-4D25-969B-2FFA7EEB91DD}"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43</a:t>
            </a:fld>
            <a:endParaRPr lang="en-US"/>
          </a:p>
        </p:txBody>
      </p:sp>
      <p:sp>
        <p:nvSpPr>
          <p:cNvPr id="6" name="Footer Placeholder 5">
            <a:extLst>
              <a:ext uri="{FF2B5EF4-FFF2-40B4-BE49-F238E27FC236}">
                <a16:creationId xmlns:a16="http://schemas.microsoft.com/office/drawing/2014/main" id="{F167B60B-AB02-468A-88F6-B7530CC03CF5}"/>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DB20B-3B4A-443A-83B2-C631CEB9B0E6}"/>
              </a:ext>
            </a:extLst>
          </p:cNvPr>
          <p:cNvSpPr>
            <a:spLocks noGrp="1"/>
          </p:cNvSpPr>
          <p:nvPr>
            <p:ph type="title"/>
          </p:nvPr>
        </p:nvSpPr>
        <p:spPr/>
        <p:txBody>
          <a:bodyPr/>
          <a:lstStyle/>
          <a:p>
            <a:r>
              <a:rPr lang="en-US" b="1" dirty="0"/>
              <a:t>Induction of Labor</a:t>
            </a:r>
            <a:endParaRPr lang="en-US" dirty="0"/>
          </a:p>
        </p:txBody>
      </p:sp>
      <p:sp>
        <p:nvSpPr>
          <p:cNvPr id="3" name="Content Placeholder 2">
            <a:extLst>
              <a:ext uri="{FF2B5EF4-FFF2-40B4-BE49-F238E27FC236}">
                <a16:creationId xmlns:a16="http://schemas.microsoft.com/office/drawing/2014/main" id="{9523440F-C17F-4CC3-A585-6272759D1F84}"/>
              </a:ext>
            </a:extLst>
          </p:cNvPr>
          <p:cNvSpPr>
            <a:spLocks noGrp="1"/>
          </p:cNvSpPr>
          <p:nvPr>
            <p:ph idx="1"/>
          </p:nvPr>
        </p:nvSpPr>
        <p:spPr/>
        <p:txBody>
          <a:bodyPr>
            <a:normAutofit fontScale="92500" lnSpcReduction="20000"/>
          </a:bodyPr>
          <a:lstStyle/>
          <a:p>
            <a:pPr>
              <a:lnSpc>
                <a:spcPct val="150000"/>
              </a:lnSpc>
            </a:pPr>
            <a:r>
              <a:rPr lang="en-US" b="1" i="1" dirty="0"/>
              <a:t>Indications continued </a:t>
            </a:r>
          </a:p>
          <a:p>
            <a:pPr lvl="1">
              <a:lnSpc>
                <a:spcPct val="150000"/>
              </a:lnSpc>
            </a:pPr>
            <a:r>
              <a:rPr lang="en-US" dirty="0"/>
              <a:t>IUFD</a:t>
            </a:r>
          </a:p>
          <a:p>
            <a:pPr lvl="1">
              <a:lnSpc>
                <a:spcPct val="150000"/>
              </a:lnSpc>
            </a:pPr>
            <a:r>
              <a:rPr lang="en-US" dirty="0"/>
              <a:t>Previous stillbirth</a:t>
            </a:r>
          </a:p>
          <a:p>
            <a:pPr lvl="1">
              <a:lnSpc>
                <a:spcPct val="150000"/>
              </a:lnSpc>
            </a:pPr>
            <a:r>
              <a:rPr lang="en-US" dirty="0"/>
              <a:t>Rh isoimmunization</a:t>
            </a:r>
          </a:p>
          <a:p>
            <a:pPr lvl="1">
              <a:lnSpc>
                <a:spcPct val="150000"/>
              </a:lnSpc>
            </a:pPr>
            <a:r>
              <a:rPr lang="en-US" dirty="0"/>
              <a:t>IUGR </a:t>
            </a:r>
          </a:p>
          <a:p>
            <a:pPr>
              <a:lnSpc>
                <a:spcPct val="150000"/>
              </a:lnSpc>
            </a:pPr>
            <a:r>
              <a:rPr lang="en-US" b="1" i="1" dirty="0"/>
              <a:t>Contraindications</a:t>
            </a:r>
          </a:p>
          <a:p>
            <a:pPr lvl="1">
              <a:lnSpc>
                <a:spcPct val="150000"/>
              </a:lnSpc>
            </a:pPr>
            <a:r>
              <a:rPr lang="en-US" i="1" dirty="0"/>
              <a:t>Contraindications for labor or vaginal delivery</a:t>
            </a:r>
          </a:p>
          <a:p>
            <a:pPr lvl="1">
              <a:lnSpc>
                <a:spcPct val="150000"/>
              </a:lnSpc>
            </a:pPr>
            <a:r>
              <a:rPr lang="en-US" i="1" dirty="0"/>
              <a:t>Contraindications to oxytocin use, Contraindication for ARM</a:t>
            </a:r>
            <a:endParaRPr lang="en-US" b="1" i="1" dirty="0"/>
          </a:p>
          <a:p>
            <a:endParaRPr lang="en-US" dirty="0"/>
          </a:p>
        </p:txBody>
      </p:sp>
      <p:sp>
        <p:nvSpPr>
          <p:cNvPr id="4" name="Date Placeholder 3">
            <a:extLst>
              <a:ext uri="{FF2B5EF4-FFF2-40B4-BE49-F238E27FC236}">
                <a16:creationId xmlns:a16="http://schemas.microsoft.com/office/drawing/2014/main" id="{0BC69202-CB6F-4C39-9885-7FF19AE45A61}"/>
              </a:ext>
            </a:extLst>
          </p:cNvPr>
          <p:cNvSpPr>
            <a:spLocks noGrp="1"/>
          </p:cNvSpPr>
          <p:nvPr>
            <p:ph type="dt" sz="half" idx="10"/>
          </p:nvPr>
        </p:nvSpPr>
        <p:spPr/>
        <p:txBody>
          <a:bodyPr/>
          <a:lstStyle/>
          <a:p>
            <a:fld id="{4C618308-6ACC-4A40-830F-3B090ED41FFB}" type="datetime1">
              <a:rPr lang="en-US" smtClean="0"/>
              <a:t>4/27/2020</a:t>
            </a:fld>
            <a:endParaRPr lang="en-US"/>
          </a:p>
        </p:txBody>
      </p:sp>
      <p:sp>
        <p:nvSpPr>
          <p:cNvPr id="6" name="Slide Number Placeholder 5">
            <a:extLst>
              <a:ext uri="{FF2B5EF4-FFF2-40B4-BE49-F238E27FC236}">
                <a16:creationId xmlns:a16="http://schemas.microsoft.com/office/drawing/2014/main" id="{FD22BA43-D18C-4A68-9AEE-F68AF406A5E1}"/>
              </a:ext>
            </a:extLst>
          </p:cNvPr>
          <p:cNvSpPr>
            <a:spLocks noGrp="1"/>
          </p:cNvSpPr>
          <p:nvPr>
            <p:ph type="sldNum" sz="quarter" idx="12"/>
          </p:nvPr>
        </p:nvSpPr>
        <p:spPr/>
        <p:txBody>
          <a:bodyPr/>
          <a:lstStyle/>
          <a:p>
            <a:fld id="{F9F90CF6-09C6-46D9-B788-B9DC29AC6A79}" type="slidenum">
              <a:rPr lang="en-US" smtClean="0"/>
              <a:t>44</a:t>
            </a:fld>
            <a:endParaRPr lang="en-US"/>
          </a:p>
        </p:txBody>
      </p:sp>
      <p:sp>
        <p:nvSpPr>
          <p:cNvPr id="7" name="Footer Placeholder 6">
            <a:extLst>
              <a:ext uri="{FF2B5EF4-FFF2-40B4-BE49-F238E27FC236}">
                <a16:creationId xmlns:a16="http://schemas.microsoft.com/office/drawing/2014/main" id="{06FDB26A-39BA-4E09-8EDD-CAC6E89E9F10}"/>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5159973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Induction of Labor</a:t>
            </a:r>
            <a:endParaRPr lang="en-US" dirty="0"/>
          </a:p>
        </p:txBody>
      </p:sp>
      <p:sp>
        <p:nvSpPr>
          <p:cNvPr id="3" name="Content Placeholder 2"/>
          <p:cNvSpPr>
            <a:spLocks noGrp="1"/>
          </p:cNvSpPr>
          <p:nvPr>
            <p:ph idx="1"/>
          </p:nvPr>
        </p:nvSpPr>
        <p:spPr>
          <a:xfrm>
            <a:off x="838199" y="1590260"/>
            <a:ext cx="10515599" cy="4766089"/>
          </a:xfrm>
        </p:spPr>
        <p:txBody>
          <a:bodyPr>
            <a:normAutofit/>
          </a:bodyPr>
          <a:lstStyle/>
          <a:p>
            <a:pPr>
              <a:lnSpc>
                <a:spcPct val="150000"/>
              </a:lnSpc>
            </a:pPr>
            <a:r>
              <a:rPr lang="en-US" b="1" i="1" dirty="0"/>
              <a:t>Prerequisites</a:t>
            </a:r>
          </a:p>
          <a:p>
            <a:pPr lvl="1">
              <a:lnSpc>
                <a:spcPct val="150000"/>
              </a:lnSpc>
            </a:pPr>
            <a:r>
              <a:rPr lang="en-US" i="1" dirty="0"/>
              <a:t>Valid indication for induction and termination</a:t>
            </a:r>
          </a:p>
          <a:p>
            <a:pPr lvl="1">
              <a:lnSpc>
                <a:spcPct val="150000"/>
              </a:lnSpc>
            </a:pPr>
            <a:r>
              <a:rPr lang="en-US" i="1" dirty="0"/>
              <a:t>No contraindication</a:t>
            </a:r>
          </a:p>
          <a:p>
            <a:pPr lvl="1">
              <a:lnSpc>
                <a:spcPct val="150000"/>
              </a:lnSpc>
            </a:pPr>
            <a:r>
              <a:rPr lang="en-US" i="1" dirty="0"/>
              <a:t>Elective induction</a:t>
            </a:r>
          </a:p>
          <a:p>
            <a:pPr lvl="2">
              <a:lnSpc>
                <a:spcPct val="150000"/>
              </a:lnSpc>
            </a:pPr>
            <a:r>
              <a:rPr lang="en-US" i="1" dirty="0"/>
              <a:t>What further prerequisites are needed for elective induction?</a:t>
            </a:r>
          </a:p>
        </p:txBody>
      </p:sp>
      <p:sp>
        <p:nvSpPr>
          <p:cNvPr id="4" name="Date Placeholder 3"/>
          <p:cNvSpPr>
            <a:spLocks noGrp="1"/>
          </p:cNvSpPr>
          <p:nvPr>
            <p:ph type="dt" sz="half" idx="10"/>
          </p:nvPr>
        </p:nvSpPr>
        <p:spPr/>
        <p:txBody>
          <a:bodyPr/>
          <a:lstStyle/>
          <a:p>
            <a:fld id="{E3C2FD18-85D4-403B-A8D9-B2FB84243923}"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45</a:t>
            </a:fld>
            <a:endParaRPr lang="en-US"/>
          </a:p>
        </p:txBody>
      </p:sp>
      <p:sp>
        <p:nvSpPr>
          <p:cNvPr id="6" name="Footer Placeholder 5">
            <a:extLst>
              <a:ext uri="{FF2B5EF4-FFF2-40B4-BE49-F238E27FC236}">
                <a16:creationId xmlns:a16="http://schemas.microsoft.com/office/drawing/2014/main" id="{3723DFE9-0AF8-44FC-953E-F75E64C69EDB}"/>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8B0EB-067E-4375-9399-968086A71748}"/>
              </a:ext>
            </a:extLst>
          </p:cNvPr>
          <p:cNvSpPr>
            <a:spLocks noGrp="1"/>
          </p:cNvSpPr>
          <p:nvPr>
            <p:ph type="title"/>
          </p:nvPr>
        </p:nvSpPr>
        <p:spPr/>
        <p:txBody>
          <a:bodyPr/>
          <a:lstStyle/>
          <a:p>
            <a:r>
              <a:rPr lang="en-US" b="1" dirty="0"/>
              <a:t>Induction of Labor</a:t>
            </a:r>
            <a:endParaRPr lang="en-US" dirty="0"/>
          </a:p>
        </p:txBody>
      </p:sp>
      <p:sp>
        <p:nvSpPr>
          <p:cNvPr id="3" name="Content Placeholder 2">
            <a:extLst>
              <a:ext uri="{FF2B5EF4-FFF2-40B4-BE49-F238E27FC236}">
                <a16:creationId xmlns:a16="http://schemas.microsoft.com/office/drawing/2014/main" id="{6329947B-B065-43C5-98CD-32D66C14D8DC}"/>
              </a:ext>
            </a:extLst>
          </p:cNvPr>
          <p:cNvSpPr>
            <a:spLocks noGrp="1"/>
          </p:cNvSpPr>
          <p:nvPr>
            <p:ph idx="1"/>
          </p:nvPr>
        </p:nvSpPr>
        <p:spPr>
          <a:xfrm>
            <a:off x="838200" y="1690688"/>
            <a:ext cx="10515600" cy="4486275"/>
          </a:xfrm>
        </p:spPr>
        <p:txBody>
          <a:bodyPr>
            <a:normAutofit lnSpcReduction="10000"/>
          </a:bodyPr>
          <a:lstStyle/>
          <a:p>
            <a:r>
              <a:rPr lang="en-US" b="1" i="1" dirty="0"/>
              <a:t>Prerequisites continued </a:t>
            </a:r>
          </a:p>
          <a:p>
            <a:pPr lvl="1">
              <a:lnSpc>
                <a:spcPct val="150000"/>
              </a:lnSpc>
            </a:pPr>
            <a:r>
              <a:rPr lang="en-US" i="1" dirty="0"/>
              <a:t>Elective induction</a:t>
            </a:r>
          </a:p>
          <a:p>
            <a:pPr lvl="2">
              <a:lnSpc>
                <a:spcPct val="150000"/>
              </a:lnSpc>
            </a:pPr>
            <a:r>
              <a:rPr lang="en-US" dirty="0"/>
              <a:t>lung maturity</a:t>
            </a:r>
          </a:p>
          <a:p>
            <a:pPr lvl="3">
              <a:lnSpc>
                <a:spcPct val="150000"/>
              </a:lnSpc>
            </a:pPr>
            <a:r>
              <a:rPr lang="en-US" sz="2000" dirty="0"/>
              <a:t>Lecithin/Sphingomyelin Ratio ≥ 2</a:t>
            </a:r>
          </a:p>
          <a:p>
            <a:pPr lvl="3">
              <a:lnSpc>
                <a:spcPct val="150000"/>
              </a:lnSpc>
            </a:pPr>
            <a:r>
              <a:rPr lang="en-US" sz="2000" dirty="0"/>
              <a:t>Slide Agglutination Test for Phosphatidylglycerol &gt; 0.5 mg/ml of amniotic fluid</a:t>
            </a:r>
          </a:p>
          <a:p>
            <a:pPr lvl="3">
              <a:lnSpc>
                <a:spcPct val="150000"/>
              </a:lnSpc>
            </a:pPr>
            <a:r>
              <a:rPr lang="en-US" sz="2000" dirty="0" err="1"/>
              <a:t>TDx</a:t>
            </a:r>
            <a:r>
              <a:rPr lang="en-US" sz="2000" dirty="0"/>
              <a:t> Test (Surfactant Albumin Ratio) value of </a:t>
            </a:r>
            <a:r>
              <a:rPr lang="en-US" sz="2000" dirty="0">
                <a:solidFill>
                  <a:schemeClr val="accent1"/>
                </a:solidFill>
              </a:rPr>
              <a:t>--70  vs  55 </a:t>
            </a:r>
          </a:p>
          <a:p>
            <a:pPr lvl="3">
              <a:lnSpc>
                <a:spcPct val="150000"/>
              </a:lnSpc>
            </a:pPr>
            <a:r>
              <a:rPr lang="en-US" sz="2000" dirty="0"/>
              <a:t>Lamellar Body Counts-- &gt;30,000 to 55,000/ml is highly predictive of pulmonary maturity</a:t>
            </a:r>
          </a:p>
          <a:p>
            <a:pPr lvl="2">
              <a:lnSpc>
                <a:spcPct val="150000"/>
              </a:lnSpc>
            </a:pPr>
            <a:r>
              <a:rPr lang="en-US" dirty="0"/>
              <a:t>Bishop Score of favorable cervical condition</a:t>
            </a:r>
          </a:p>
          <a:p>
            <a:endParaRPr lang="en-US" dirty="0"/>
          </a:p>
        </p:txBody>
      </p:sp>
      <p:sp>
        <p:nvSpPr>
          <p:cNvPr id="4" name="Date Placeholder 3">
            <a:extLst>
              <a:ext uri="{FF2B5EF4-FFF2-40B4-BE49-F238E27FC236}">
                <a16:creationId xmlns:a16="http://schemas.microsoft.com/office/drawing/2014/main" id="{0C9910A3-7641-4356-9CD5-83AD0373B2D6}"/>
              </a:ext>
            </a:extLst>
          </p:cNvPr>
          <p:cNvSpPr>
            <a:spLocks noGrp="1"/>
          </p:cNvSpPr>
          <p:nvPr>
            <p:ph type="dt" sz="half" idx="10"/>
          </p:nvPr>
        </p:nvSpPr>
        <p:spPr/>
        <p:txBody>
          <a:bodyPr/>
          <a:lstStyle/>
          <a:p>
            <a:fld id="{F4E93298-5273-47AF-A5B1-8EA362927ECE}" type="datetime1">
              <a:rPr lang="en-US" smtClean="0"/>
              <a:t>4/27/2020</a:t>
            </a:fld>
            <a:endParaRPr lang="en-US"/>
          </a:p>
        </p:txBody>
      </p:sp>
      <p:sp>
        <p:nvSpPr>
          <p:cNvPr id="6" name="Slide Number Placeholder 5">
            <a:extLst>
              <a:ext uri="{FF2B5EF4-FFF2-40B4-BE49-F238E27FC236}">
                <a16:creationId xmlns:a16="http://schemas.microsoft.com/office/drawing/2014/main" id="{C6133E8E-559B-4E9D-9B76-6377AC7B4410}"/>
              </a:ext>
            </a:extLst>
          </p:cNvPr>
          <p:cNvSpPr>
            <a:spLocks noGrp="1"/>
          </p:cNvSpPr>
          <p:nvPr>
            <p:ph type="sldNum" sz="quarter" idx="12"/>
          </p:nvPr>
        </p:nvSpPr>
        <p:spPr/>
        <p:txBody>
          <a:bodyPr/>
          <a:lstStyle/>
          <a:p>
            <a:fld id="{F9F90CF6-09C6-46D9-B788-B9DC29AC6A79}" type="slidenum">
              <a:rPr lang="en-US" smtClean="0"/>
              <a:t>46</a:t>
            </a:fld>
            <a:endParaRPr lang="en-US"/>
          </a:p>
        </p:txBody>
      </p:sp>
      <p:sp>
        <p:nvSpPr>
          <p:cNvPr id="7" name="Footer Placeholder 6">
            <a:extLst>
              <a:ext uri="{FF2B5EF4-FFF2-40B4-BE49-F238E27FC236}">
                <a16:creationId xmlns:a16="http://schemas.microsoft.com/office/drawing/2014/main" id="{F83C18CD-4F9E-48B3-A397-2DD5ED486584}"/>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13377178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rtl="0">
              <a:spcBef>
                <a:spcPct val="0"/>
              </a:spcBef>
            </a:pPr>
            <a:r>
              <a:rPr lang="en-US" sz="4000" dirty="0"/>
              <a:t>Bishop Score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5613631"/>
              </p:ext>
            </p:extLst>
          </p:nvPr>
        </p:nvGraphicFramePr>
        <p:xfrm>
          <a:off x="1981200" y="1690688"/>
          <a:ext cx="8229600" cy="4381500"/>
        </p:xfrm>
        <a:graphic>
          <a:graphicData uri="http://schemas.openxmlformats.org/drawingml/2006/table">
            <a:tbl>
              <a:tblPr firstRow="1" bandRow="1">
                <a:tableStyleId>{5940675A-B579-460E-94D1-54222C63F5DA}</a:tableStyleId>
              </a:tblPr>
              <a:tblGrid>
                <a:gridCol w="9144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gridCol w="1752600">
                  <a:extLst>
                    <a:ext uri="{9D8B030D-6E8A-4147-A177-3AD203B41FA5}">
                      <a16:colId xmlns:a16="http://schemas.microsoft.com/office/drawing/2014/main" val="20005"/>
                    </a:ext>
                  </a:extLst>
                </a:gridCol>
              </a:tblGrid>
              <a:tr h="876300">
                <a:tc>
                  <a:txBody>
                    <a:bodyPr/>
                    <a:lstStyle/>
                    <a:p>
                      <a:r>
                        <a:rPr lang="en-US" sz="2000" kern="1200" dirty="0"/>
                        <a:t>Score</a:t>
                      </a:r>
                      <a:endParaRPr lang="fr-FR" sz="2000" b="1" dirty="0">
                        <a:solidFill>
                          <a:srgbClr val="000000"/>
                        </a:solidFill>
                        <a:latin typeface="Times New Roman"/>
                      </a:endParaRPr>
                    </a:p>
                  </a:txBody>
                  <a:tcPr/>
                </a:tc>
                <a:tc>
                  <a:txBody>
                    <a:bodyPr/>
                    <a:lstStyle/>
                    <a:p>
                      <a:r>
                        <a:rPr lang="en-US" sz="2000" kern="1200" dirty="0"/>
                        <a:t>Dilation</a:t>
                      </a:r>
                      <a:endParaRPr lang="fr-FR" sz="2000" b="1" dirty="0">
                        <a:solidFill>
                          <a:srgbClr val="000000"/>
                        </a:solidFill>
                        <a:latin typeface="Times New Roman"/>
                      </a:endParaRPr>
                    </a:p>
                  </a:txBody>
                  <a:tcPr/>
                </a:tc>
                <a:tc>
                  <a:txBody>
                    <a:bodyPr/>
                    <a:lstStyle/>
                    <a:p>
                      <a:r>
                        <a:rPr lang="en-US" sz="2000" kern="1200" dirty="0"/>
                        <a:t>Effacement (%)</a:t>
                      </a:r>
                      <a:endParaRPr lang="fr-FR" sz="2000" b="1" dirty="0">
                        <a:solidFill>
                          <a:srgbClr val="000000"/>
                        </a:solidFill>
                        <a:latin typeface="Times New Roman"/>
                      </a:endParaRPr>
                    </a:p>
                  </a:txBody>
                  <a:tcPr/>
                </a:tc>
                <a:tc>
                  <a:txBody>
                    <a:bodyPr/>
                    <a:lstStyle/>
                    <a:p>
                      <a:r>
                        <a:rPr lang="en-US" sz="2000" kern="1200" dirty="0"/>
                        <a:t>Station</a:t>
                      </a:r>
                      <a:endParaRPr lang="fr-FR" sz="2000" b="1" dirty="0">
                        <a:solidFill>
                          <a:srgbClr val="000000"/>
                        </a:solidFill>
                        <a:latin typeface="Times New Roman"/>
                      </a:endParaRPr>
                    </a:p>
                  </a:txBody>
                  <a:tcPr/>
                </a:tc>
                <a:tc>
                  <a:txBody>
                    <a:bodyPr/>
                    <a:lstStyle/>
                    <a:p>
                      <a:r>
                        <a:rPr lang="en-US" sz="2000" kern="1200" dirty="0"/>
                        <a:t>Consistency</a:t>
                      </a:r>
                      <a:endParaRPr lang="fr-FR" sz="2000" b="1" dirty="0">
                        <a:solidFill>
                          <a:srgbClr val="000000"/>
                        </a:solidFill>
                        <a:latin typeface="Times New Roman"/>
                      </a:endParaRPr>
                    </a:p>
                  </a:txBody>
                  <a:tcPr/>
                </a:tc>
                <a:tc>
                  <a:txBody>
                    <a:bodyPr/>
                    <a:lstStyle/>
                    <a:p>
                      <a:r>
                        <a:rPr lang="en-US" sz="2000" kern="1200" dirty="0"/>
                        <a:t>Position</a:t>
                      </a:r>
                      <a:endParaRPr lang="fr-FR" sz="2000" b="1" dirty="0">
                        <a:solidFill>
                          <a:srgbClr val="000000"/>
                        </a:solidFill>
                        <a:latin typeface="Times New Roman"/>
                      </a:endParaRPr>
                    </a:p>
                  </a:txBody>
                  <a:tcPr/>
                </a:tc>
                <a:extLst>
                  <a:ext uri="{0D108BD9-81ED-4DB2-BD59-A6C34878D82A}">
                    <a16:rowId xmlns:a16="http://schemas.microsoft.com/office/drawing/2014/main" val="10000"/>
                  </a:ext>
                </a:extLst>
              </a:tr>
              <a:tr h="876300">
                <a:tc>
                  <a:txBody>
                    <a:bodyPr/>
                    <a:lstStyle/>
                    <a:p>
                      <a:r>
                        <a:rPr lang="en-US" sz="2400" dirty="0"/>
                        <a:t>0</a:t>
                      </a:r>
                      <a:endParaRPr lang="en-US" sz="2400" dirty="0">
                        <a:solidFill>
                          <a:srgbClr val="000000"/>
                        </a:solidFill>
                        <a:latin typeface="Times New Roman"/>
                      </a:endParaRPr>
                    </a:p>
                  </a:txBody>
                  <a:tcPr/>
                </a:tc>
                <a:tc>
                  <a:txBody>
                    <a:bodyPr/>
                    <a:lstStyle/>
                    <a:p>
                      <a:r>
                        <a:rPr lang="en-US" sz="2400" dirty="0"/>
                        <a:t>Closed</a:t>
                      </a:r>
                      <a:endParaRPr lang="en-US" sz="2400" dirty="0">
                        <a:solidFill>
                          <a:srgbClr val="000000"/>
                        </a:solidFill>
                        <a:latin typeface="Times New Roman"/>
                      </a:endParaRPr>
                    </a:p>
                  </a:txBody>
                  <a:tcPr/>
                </a:tc>
                <a:tc>
                  <a:txBody>
                    <a:bodyPr/>
                    <a:lstStyle/>
                    <a:p>
                      <a:r>
                        <a:rPr lang="en-US" sz="2400" dirty="0"/>
                        <a:t>0-30</a:t>
                      </a:r>
                      <a:endParaRPr lang="en-US" sz="2400" dirty="0">
                        <a:solidFill>
                          <a:srgbClr val="000000"/>
                        </a:solidFill>
                        <a:latin typeface="Times New Roman"/>
                      </a:endParaRPr>
                    </a:p>
                  </a:txBody>
                  <a:tcPr/>
                </a:tc>
                <a:tc>
                  <a:txBody>
                    <a:bodyPr/>
                    <a:lstStyle/>
                    <a:p>
                      <a:r>
                        <a:rPr lang="en-US" sz="2400" dirty="0"/>
                        <a:t>-3</a:t>
                      </a:r>
                      <a:endParaRPr lang="en-US" sz="2400" dirty="0">
                        <a:solidFill>
                          <a:srgbClr val="000000"/>
                        </a:solidFill>
                        <a:latin typeface="Times New Roman"/>
                      </a:endParaRPr>
                    </a:p>
                  </a:txBody>
                  <a:tcPr/>
                </a:tc>
                <a:tc>
                  <a:txBody>
                    <a:bodyPr/>
                    <a:lstStyle/>
                    <a:p>
                      <a:r>
                        <a:rPr lang="en-US" sz="2400" dirty="0"/>
                        <a:t>Firm</a:t>
                      </a:r>
                      <a:endParaRPr lang="en-US" sz="2400" dirty="0">
                        <a:solidFill>
                          <a:srgbClr val="000000"/>
                        </a:solidFill>
                        <a:latin typeface="Times New Roman"/>
                      </a:endParaRPr>
                    </a:p>
                  </a:txBody>
                  <a:tcPr/>
                </a:tc>
                <a:tc>
                  <a:txBody>
                    <a:bodyPr/>
                    <a:lstStyle/>
                    <a:p>
                      <a:r>
                        <a:rPr lang="en-US" sz="2400" dirty="0"/>
                        <a:t>Posterior  </a:t>
                      </a:r>
                      <a:endParaRPr lang="en-US" sz="2400" dirty="0">
                        <a:solidFill>
                          <a:srgbClr val="000000"/>
                        </a:solidFill>
                        <a:latin typeface="Times New Roman"/>
                      </a:endParaRPr>
                    </a:p>
                  </a:txBody>
                  <a:tcPr/>
                </a:tc>
                <a:extLst>
                  <a:ext uri="{0D108BD9-81ED-4DB2-BD59-A6C34878D82A}">
                    <a16:rowId xmlns:a16="http://schemas.microsoft.com/office/drawing/2014/main" val="10001"/>
                  </a:ext>
                </a:extLst>
              </a:tr>
              <a:tr h="876300">
                <a:tc>
                  <a:txBody>
                    <a:bodyPr/>
                    <a:lstStyle/>
                    <a:p>
                      <a:r>
                        <a:rPr lang="en-US" sz="2400" dirty="0"/>
                        <a:t>1</a:t>
                      </a:r>
                      <a:endParaRPr lang="en-US" sz="2400" dirty="0">
                        <a:solidFill>
                          <a:srgbClr val="000000"/>
                        </a:solidFill>
                        <a:latin typeface="Times New Roman"/>
                      </a:endParaRPr>
                    </a:p>
                  </a:txBody>
                  <a:tcPr/>
                </a:tc>
                <a:tc>
                  <a:txBody>
                    <a:bodyPr/>
                    <a:lstStyle/>
                    <a:p>
                      <a:r>
                        <a:rPr lang="en-US" sz="2400" dirty="0"/>
                        <a:t>1-2</a:t>
                      </a:r>
                      <a:endParaRPr lang="en-US" sz="2400" dirty="0">
                        <a:solidFill>
                          <a:srgbClr val="000000"/>
                        </a:solidFill>
                        <a:latin typeface="Times New Roman"/>
                      </a:endParaRPr>
                    </a:p>
                  </a:txBody>
                  <a:tcPr/>
                </a:tc>
                <a:tc>
                  <a:txBody>
                    <a:bodyPr/>
                    <a:lstStyle/>
                    <a:p>
                      <a:r>
                        <a:rPr lang="en-US" sz="2400" dirty="0"/>
                        <a:t>40-50</a:t>
                      </a:r>
                      <a:endParaRPr lang="en-US" sz="2400" dirty="0">
                        <a:solidFill>
                          <a:srgbClr val="000000"/>
                        </a:solidFill>
                        <a:latin typeface="Times New Roman"/>
                      </a:endParaRPr>
                    </a:p>
                  </a:txBody>
                  <a:tcPr/>
                </a:tc>
                <a:tc>
                  <a:txBody>
                    <a:bodyPr/>
                    <a:lstStyle/>
                    <a:p>
                      <a:r>
                        <a:rPr lang="en-US" sz="2400" dirty="0"/>
                        <a:t>-2</a:t>
                      </a:r>
                      <a:endParaRPr lang="en-US" sz="2400" dirty="0">
                        <a:solidFill>
                          <a:srgbClr val="000000"/>
                        </a:solidFill>
                        <a:latin typeface="Times New Roman"/>
                      </a:endParaRPr>
                    </a:p>
                  </a:txBody>
                  <a:tcPr/>
                </a:tc>
                <a:tc>
                  <a:txBody>
                    <a:bodyPr/>
                    <a:lstStyle/>
                    <a:p>
                      <a:r>
                        <a:rPr lang="en-US" sz="2400" dirty="0"/>
                        <a:t>Medium</a:t>
                      </a:r>
                      <a:endParaRPr lang="en-US" sz="2400" dirty="0">
                        <a:solidFill>
                          <a:srgbClr val="000000"/>
                        </a:solidFill>
                        <a:latin typeface="Times New Roman"/>
                      </a:endParaRPr>
                    </a:p>
                  </a:txBody>
                  <a:tcPr/>
                </a:tc>
                <a:tc>
                  <a:txBody>
                    <a:bodyPr/>
                    <a:lstStyle/>
                    <a:p>
                      <a:r>
                        <a:rPr lang="en-US" sz="2400" dirty="0"/>
                        <a:t>Mid position</a:t>
                      </a:r>
                      <a:endParaRPr lang="en-US" sz="2400" dirty="0">
                        <a:solidFill>
                          <a:srgbClr val="000000"/>
                        </a:solidFill>
                        <a:latin typeface="Times New Roman"/>
                      </a:endParaRPr>
                    </a:p>
                  </a:txBody>
                  <a:tcPr/>
                </a:tc>
                <a:extLst>
                  <a:ext uri="{0D108BD9-81ED-4DB2-BD59-A6C34878D82A}">
                    <a16:rowId xmlns:a16="http://schemas.microsoft.com/office/drawing/2014/main" val="10002"/>
                  </a:ext>
                </a:extLst>
              </a:tr>
              <a:tr h="876300">
                <a:tc>
                  <a:txBody>
                    <a:bodyPr/>
                    <a:lstStyle/>
                    <a:p>
                      <a:r>
                        <a:rPr lang="en-US" sz="2400" kern="1200" dirty="0"/>
                        <a:t>2 </a:t>
                      </a:r>
                      <a:endParaRPr lang="en-US" sz="2400" dirty="0"/>
                    </a:p>
                  </a:txBody>
                  <a:tcPr/>
                </a:tc>
                <a:tc>
                  <a:txBody>
                    <a:bodyPr/>
                    <a:lstStyle/>
                    <a:p>
                      <a:r>
                        <a:rPr lang="en-US" sz="2400" kern="1200" dirty="0"/>
                        <a:t>3-4</a:t>
                      </a:r>
                      <a:endParaRPr lang="en-US" sz="2400" dirty="0"/>
                    </a:p>
                  </a:txBody>
                  <a:tcPr/>
                </a:tc>
                <a:tc>
                  <a:txBody>
                    <a:bodyPr/>
                    <a:lstStyle/>
                    <a:p>
                      <a:r>
                        <a:rPr lang="en-US" sz="2400" kern="1200" dirty="0"/>
                        <a:t>60-70</a:t>
                      </a:r>
                      <a:endParaRPr lang="en-US" sz="2400" dirty="0"/>
                    </a:p>
                  </a:txBody>
                  <a:tcPr/>
                </a:tc>
                <a:tc>
                  <a:txBody>
                    <a:bodyPr/>
                    <a:lstStyle/>
                    <a:p>
                      <a:r>
                        <a:rPr lang="en-US" sz="2400" kern="1200" dirty="0"/>
                        <a:t>-1,0 </a:t>
                      </a:r>
                      <a:endParaRPr lang="en-US" sz="2400" dirty="0"/>
                    </a:p>
                  </a:txBody>
                  <a:tcPr/>
                </a:tc>
                <a:tc>
                  <a:txBody>
                    <a:bodyPr/>
                    <a:lstStyle/>
                    <a:p>
                      <a:r>
                        <a:rPr lang="en-US" sz="2400" kern="1200" dirty="0"/>
                        <a:t>Soft </a:t>
                      </a:r>
                      <a:endParaRPr lang="en-US" sz="2400" dirty="0"/>
                    </a:p>
                  </a:txBody>
                  <a:tcPr/>
                </a:tc>
                <a:tc>
                  <a:txBody>
                    <a:bodyPr/>
                    <a:lstStyle/>
                    <a:p>
                      <a:r>
                        <a:rPr lang="en-US" sz="2400" dirty="0"/>
                        <a:t>Anterior </a:t>
                      </a:r>
                    </a:p>
                  </a:txBody>
                  <a:tcPr/>
                </a:tc>
                <a:extLst>
                  <a:ext uri="{0D108BD9-81ED-4DB2-BD59-A6C34878D82A}">
                    <a16:rowId xmlns:a16="http://schemas.microsoft.com/office/drawing/2014/main" val="10003"/>
                  </a:ext>
                </a:extLst>
              </a:tr>
              <a:tr h="876300">
                <a:tc>
                  <a:txBody>
                    <a:bodyPr/>
                    <a:lstStyle/>
                    <a:p>
                      <a:r>
                        <a:rPr lang="en-US" sz="2400" kern="1200" dirty="0"/>
                        <a:t>3 </a:t>
                      </a:r>
                      <a:endParaRPr lang="en-US" sz="2400" dirty="0"/>
                    </a:p>
                  </a:txBody>
                  <a:tcPr/>
                </a:tc>
                <a:tc>
                  <a:txBody>
                    <a:bodyPr/>
                    <a:lstStyle/>
                    <a:p>
                      <a:r>
                        <a:rPr lang="en-US" sz="2400" kern="1200" dirty="0"/>
                        <a:t>≥5 </a:t>
                      </a:r>
                      <a:endParaRPr lang="en-US" sz="2400" dirty="0"/>
                    </a:p>
                  </a:txBody>
                  <a:tcPr/>
                </a:tc>
                <a:tc>
                  <a:txBody>
                    <a:bodyPr/>
                    <a:lstStyle/>
                    <a:p>
                      <a:r>
                        <a:rPr lang="en-US" sz="2400" kern="1200" dirty="0"/>
                        <a:t>≥ 80 </a:t>
                      </a:r>
                      <a:endParaRPr lang="en-US" sz="2400" dirty="0"/>
                    </a:p>
                  </a:txBody>
                  <a:tcPr/>
                </a:tc>
                <a:tc>
                  <a:txBody>
                    <a:bodyPr/>
                    <a:lstStyle/>
                    <a:p>
                      <a:r>
                        <a:rPr lang="en-US" sz="2400" kern="1200" dirty="0"/>
                        <a:t>+1, +2 </a:t>
                      </a:r>
                      <a:endParaRPr lang="en-US" sz="2400" dirty="0"/>
                    </a:p>
                  </a:txBody>
                  <a:tcPr/>
                </a:tc>
                <a:tc>
                  <a:txBody>
                    <a:bodyPr/>
                    <a:lstStyle/>
                    <a:p>
                      <a:endParaRPr lang="en-US" sz="2400"/>
                    </a:p>
                  </a:txBody>
                  <a:tcPr/>
                </a:tc>
                <a:tc>
                  <a:txBody>
                    <a:bodyPr/>
                    <a:lstStyle/>
                    <a:p>
                      <a:endParaRPr lang="en-US" sz="2400" dirty="0"/>
                    </a:p>
                  </a:txBody>
                  <a:tcPr/>
                </a:tc>
                <a:extLst>
                  <a:ext uri="{0D108BD9-81ED-4DB2-BD59-A6C34878D82A}">
                    <a16:rowId xmlns:a16="http://schemas.microsoft.com/office/drawing/2014/main" val="10004"/>
                  </a:ext>
                </a:extLst>
              </a:tr>
            </a:tbl>
          </a:graphicData>
        </a:graphic>
      </p:graphicFrame>
      <p:sp>
        <p:nvSpPr>
          <p:cNvPr id="5" name="Date Placeholder 4"/>
          <p:cNvSpPr>
            <a:spLocks noGrp="1"/>
          </p:cNvSpPr>
          <p:nvPr>
            <p:ph type="dt" sz="half" idx="10"/>
          </p:nvPr>
        </p:nvSpPr>
        <p:spPr/>
        <p:txBody>
          <a:bodyPr/>
          <a:lstStyle/>
          <a:p>
            <a:fld id="{B67AB1BF-268F-4F36-B5EC-9516EAEE7A79}" type="datetime1">
              <a:rPr lang="en-US" smtClean="0"/>
              <a:t>4/27/2020</a:t>
            </a:fld>
            <a:endParaRPr lang="en-US"/>
          </a:p>
        </p:txBody>
      </p:sp>
      <p:sp>
        <p:nvSpPr>
          <p:cNvPr id="6" name="Slide Number Placeholder 5"/>
          <p:cNvSpPr>
            <a:spLocks noGrp="1"/>
          </p:cNvSpPr>
          <p:nvPr>
            <p:ph type="sldNum" sz="quarter" idx="12"/>
          </p:nvPr>
        </p:nvSpPr>
        <p:spPr/>
        <p:txBody>
          <a:bodyPr/>
          <a:lstStyle/>
          <a:p>
            <a:fld id="{EA158CBD-1DC8-48D7-9765-364503672409}" type="slidenum">
              <a:rPr lang="en-US" smtClean="0"/>
              <a:pPr/>
              <a:t>47</a:t>
            </a:fld>
            <a:endParaRPr lang="en-US"/>
          </a:p>
        </p:txBody>
      </p:sp>
      <p:sp>
        <p:nvSpPr>
          <p:cNvPr id="3" name="Footer Placeholder 2">
            <a:extLst>
              <a:ext uri="{FF2B5EF4-FFF2-40B4-BE49-F238E27FC236}">
                <a16:creationId xmlns:a16="http://schemas.microsoft.com/office/drawing/2014/main" id="{688B708B-F1C1-47BB-A7E3-129455925D2B}"/>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Bishop Score</a:t>
            </a:r>
          </a:p>
        </p:txBody>
      </p:sp>
      <p:sp>
        <p:nvSpPr>
          <p:cNvPr id="3" name="Content Placeholder 2"/>
          <p:cNvSpPr>
            <a:spLocks noGrp="1"/>
          </p:cNvSpPr>
          <p:nvPr>
            <p:ph idx="1"/>
          </p:nvPr>
        </p:nvSpPr>
        <p:spPr/>
        <p:txBody>
          <a:bodyPr>
            <a:normAutofit/>
          </a:bodyPr>
          <a:lstStyle/>
          <a:p>
            <a:r>
              <a:rPr lang="en-US" i="1" dirty="0"/>
              <a:t>Interpretation of the Bishop’s score:</a:t>
            </a:r>
          </a:p>
          <a:p>
            <a:pPr lvl="1"/>
            <a:endParaRPr lang="en-US" b="1" dirty="0"/>
          </a:p>
          <a:p>
            <a:pPr lvl="1"/>
            <a:r>
              <a:rPr lang="en-US" b="1" dirty="0"/>
              <a:t>Score ≤ 4: </a:t>
            </a:r>
            <a:r>
              <a:rPr lang="en-US" dirty="0"/>
              <a:t>Unfavorable cervix is unlikely to yield for induction; Cervical ripening is needed for success with induction. Postpone induction for next week if possible or use cervical ripening and plan induction for next day.</a:t>
            </a:r>
          </a:p>
          <a:p>
            <a:pPr lvl="1"/>
            <a:endParaRPr lang="en-US" dirty="0"/>
          </a:p>
          <a:p>
            <a:pPr lvl="1"/>
            <a:r>
              <a:rPr lang="en-US" dirty="0"/>
              <a:t>Score 5-8: Intermediate</a:t>
            </a:r>
          </a:p>
          <a:p>
            <a:pPr lvl="1"/>
            <a:endParaRPr lang="en-US" dirty="0"/>
          </a:p>
          <a:p>
            <a:pPr lvl="1"/>
            <a:r>
              <a:rPr lang="en-US" dirty="0"/>
              <a:t>Score = 9:  Favorable cervical condition and induction is likely to succeed. There is no need for cervical ripening. Induction using Oxytocin can be planned for next day</a:t>
            </a:r>
          </a:p>
        </p:txBody>
      </p:sp>
      <p:sp>
        <p:nvSpPr>
          <p:cNvPr id="4" name="Date Placeholder 3"/>
          <p:cNvSpPr>
            <a:spLocks noGrp="1"/>
          </p:cNvSpPr>
          <p:nvPr>
            <p:ph type="dt" sz="half" idx="10"/>
          </p:nvPr>
        </p:nvSpPr>
        <p:spPr/>
        <p:txBody>
          <a:bodyPr/>
          <a:lstStyle/>
          <a:p>
            <a:fld id="{88F57F39-28C0-42E9-BA5F-463EB0109CF7}"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48</a:t>
            </a:fld>
            <a:endParaRPr lang="en-US"/>
          </a:p>
        </p:txBody>
      </p:sp>
      <p:sp>
        <p:nvSpPr>
          <p:cNvPr id="6" name="Footer Placeholder 5">
            <a:extLst>
              <a:ext uri="{FF2B5EF4-FFF2-40B4-BE49-F238E27FC236}">
                <a16:creationId xmlns:a16="http://schemas.microsoft.com/office/drawing/2014/main" id="{BB9C913B-B6F7-49F0-A8D4-610D576BB635}"/>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Bishop Score</a:t>
            </a:r>
          </a:p>
        </p:txBody>
      </p:sp>
      <p:sp>
        <p:nvSpPr>
          <p:cNvPr id="3" name="Content Placeholder 2"/>
          <p:cNvSpPr>
            <a:spLocks noGrp="1"/>
          </p:cNvSpPr>
          <p:nvPr>
            <p:ph idx="1"/>
          </p:nvPr>
        </p:nvSpPr>
        <p:spPr/>
        <p:txBody>
          <a:bodyPr/>
          <a:lstStyle/>
          <a:p>
            <a:pPr>
              <a:lnSpc>
                <a:spcPct val="150000"/>
              </a:lnSpc>
            </a:pPr>
            <a:r>
              <a:rPr lang="en-US" i="1" dirty="0"/>
              <a:t>Methods of cervical ripening </a:t>
            </a:r>
          </a:p>
          <a:p>
            <a:pPr lvl="1">
              <a:lnSpc>
                <a:spcPct val="150000"/>
              </a:lnSpc>
            </a:pPr>
            <a:r>
              <a:rPr lang="en-US" i="1" dirty="0"/>
              <a:t>Vaginal misoprostol of 25 mcg is placed into the upper vagina and repeated after 6 hours. If </a:t>
            </a:r>
            <a:r>
              <a:rPr lang="en-US" dirty="0"/>
              <a:t>there is no response after 2 dozes of 25 mcg, the dose is increased to 50 microgram every 6 hours for a total of 200 mcg.</a:t>
            </a:r>
          </a:p>
          <a:p>
            <a:pPr lvl="1">
              <a:lnSpc>
                <a:spcPct val="150000"/>
              </a:lnSpc>
            </a:pPr>
            <a:r>
              <a:rPr lang="en-US" i="1" dirty="0"/>
              <a:t>Stripping of membrane</a:t>
            </a:r>
          </a:p>
          <a:p>
            <a:pPr lvl="1">
              <a:lnSpc>
                <a:spcPct val="150000"/>
              </a:lnSpc>
            </a:pPr>
            <a:r>
              <a:rPr lang="en-US" i="1" dirty="0"/>
              <a:t>Folly catheter</a:t>
            </a:r>
          </a:p>
          <a:p>
            <a:pPr lvl="2">
              <a:lnSpc>
                <a:spcPct val="150000"/>
              </a:lnSpc>
            </a:pPr>
            <a:r>
              <a:rPr lang="en-US" dirty="0"/>
              <a:t>size16 or 18, inflated with 30 -50 ml of sterile saline</a:t>
            </a:r>
          </a:p>
        </p:txBody>
      </p:sp>
      <p:sp>
        <p:nvSpPr>
          <p:cNvPr id="4" name="Date Placeholder 3"/>
          <p:cNvSpPr>
            <a:spLocks noGrp="1"/>
          </p:cNvSpPr>
          <p:nvPr>
            <p:ph type="dt" sz="half" idx="10"/>
          </p:nvPr>
        </p:nvSpPr>
        <p:spPr/>
        <p:txBody>
          <a:bodyPr/>
          <a:lstStyle/>
          <a:p>
            <a:fld id="{1EB73937-ACC6-41A2-A1AB-D00D2E8B0CF1}"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49</a:t>
            </a:fld>
            <a:endParaRPr lang="en-US"/>
          </a:p>
        </p:txBody>
      </p:sp>
      <p:sp>
        <p:nvSpPr>
          <p:cNvPr id="6" name="Footer Placeholder 5">
            <a:extLst>
              <a:ext uri="{FF2B5EF4-FFF2-40B4-BE49-F238E27FC236}">
                <a16:creationId xmlns:a16="http://schemas.microsoft.com/office/drawing/2014/main" id="{84C8CC8E-7E9F-44E0-A78A-017D159F18D7}"/>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1FC00-628C-4E6B-B908-C919ACCB9ADE}"/>
              </a:ext>
            </a:extLst>
          </p:cNvPr>
          <p:cNvSpPr>
            <a:spLocks noGrp="1"/>
          </p:cNvSpPr>
          <p:nvPr>
            <p:ph type="title"/>
          </p:nvPr>
        </p:nvSpPr>
        <p:spPr/>
        <p:txBody>
          <a:bodyPr/>
          <a:lstStyle/>
          <a:p>
            <a:r>
              <a:rPr lang="en-US" b="1" dirty="0"/>
              <a:t>Presentation outline (1 of 2) </a:t>
            </a:r>
          </a:p>
        </p:txBody>
      </p:sp>
      <p:sp>
        <p:nvSpPr>
          <p:cNvPr id="3" name="Content Placeholder 2">
            <a:extLst>
              <a:ext uri="{FF2B5EF4-FFF2-40B4-BE49-F238E27FC236}">
                <a16:creationId xmlns:a16="http://schemas.microsoft.com/office/drawing/2014/main" id="{982E4213-89C4-434F-9312-D00A08150814}"/>
              </a:ext>
            </a:extLst>
          </p:cNvPr>
          <p:cNvSpPr>
            <a:spLocks noGrp="1"/>
          </p:cNvSpPr>
          <p:nvPr>
            <p:ph idx="1"/>
          </p:nvPr>
        </p:nvSpPr>
        <p:spPr>
          <a:xfrm>
            <a:off x="838200" y="1505243"/>
            <a:ext cx="10515600" cy="4671720"/>
          </a:xfrm>
        </p:spPr>
        <p:txBody>
          <a:bodyPr>
            <a:normAutofit fontScale="85000" lnSpcReduction="10000"/>
          </a:bodyPr>
          <a:lstStyle/>
          <a:p>
            <a:pPr>
              <a:lnSpc>
                <a:spcPct val="150000"/>
              </a:lnSpc>
            </a:pPr>
            <a:r>
              <a:rPr lang="en-US" b="1" dirty="0"/>
              <a:t>Abnormal labor </a:t>
            </a:r>
            <a:r>
              <a:rPr lang="en-US" dirty="0"/>
              <a:t>	</a:t>
            </a:r>
          </a:p>
          <a:p>
            <a:pPr lvl="1">
              <a:lnSpc>
                <a:spcPct val="150000"/>
              </a:lnSpc>
              <a:buFont typeface="Courier New" panose="02070309020205020404" pitchFamily="49" charset="0"/>
              <a:buChar char="o"/>
            </a:pPr>
            <a:r>
              <a:rPr lang="en-US" dirty="0"/>
              <a:t>Prolonged latent phase</a:t>
            </a:r>
          </a:p>
          <a:p>
            <a:pPr lvl="1">
              <a:lnSpc>
                <a:spcPct val="150000"/>
              </a:lnSpc>
              <a:buFont typeface="Courier New" panose="02070309020205020404" pitchFamily="49" charset="0"/>
              <a:buChar char="o"/>
            </a:pPr>
            <a:r>
              <a:rPr lang="en-US" dirty="0"/>
              <a:t>Protraction and arrest disorders </a:t>
            </a:r>
          </a:p>
          <a:p>
            <a:pPr lvl="1">
              <a:lnSpc>
                <a:spcPct val="150000"/>
              </a:lnSpc>
              <a:buFont typeface="Courier New" panose="02070309020205020404" pitchFamily="49" charset="0"/>
              <a:buChar char="o"/>
            </a:pPr>
            <a:r>
              <a:rPr lang="en-US" dirty="0"/>
              <a:t>Precipitate labor </a:t>
            </a:r>
          </a:p>
          <a:p>
            <a:pPr>
              <a:lnSpc>
                <a:spcPct val="150000"/>
              </a:lnSpc>
            </a:pPr>
            <a:r>
              <a:rPr lang="en-US" b="1" dirty="0"/>
              <a:t>Non-reassuring fetal heart rate pattern </a:t>
            </a:r>
            <a:r>
              <a:rPr lang="en-US" dirty="0"/>
              <a:t>	</a:t>
            </a:r>
          </a:p>
          <a:p>
            <a:pPr>
              <a:lnSpc>
                <a:spcPct val="150000"/>
              </a:lnSpc>
            </a:pPr>
            <a:r>
              <a:rPr lang="en-US" b="1" dirty="0"/>
              <a:t>Obstructed labor </a:t>
            </a:r>
            <a:r>
              <a:rPr lang="en-US" dirty="0"/>
              <a:t>	</a:t>
            </a:r>
          </a:p>
          <a:p>
            <a:pPr>
              <a:lnSpc>
                <a:spcPct val="150000"/>
              </a:lnSpc>
            </a:pPr>
            <a:r>
              <a:rPr lang="en-US" b="1" dirty="0"/>
              <a:t>Induction and Augmentation of labor </a:t>
            </a:r>
            <a:r>
              <a:rPr lang="en-US" dirty="0"/>
              <a:t>	</a:t>
            </a:r>
          </a:p>
          <a:p>
            <a:pPr>
              <a:lnSpc>
                <a:spcPct val="150000"/>
              </a:lnSpc>
            </a:pPr>
            <a:r>
              <a:rPr lang="en-US" b="1" dirty="0"/>
              <a:t>Abnormalities of passage </a:t>
            </a:r>
            <a:r>
              <a:rPr lang="en-US" dirty="0"/>
              <a:t>	</a:t>
            </a:r>
          </a:p>
          <a:p>
            <a:endParaRPr lang="en-US" dirty="0"/>
          </a:p>
        </p:txBody>
      </p:sp>
      <p:sp>
        <p:nvSpPr>
          <p:cNvPr id="4" name="Date Placeholder 3">
            <a:extLst>
              <a:ext uri="{FF2B5EF4-FFF2-40B4-BE49-F238E27FC236}">
                <a16:creationId xmlns:a16="http://schemas.microsoft.com/office/drawing/2014/main" id="{5D1064E9-7883-4183-AAE5-24650145A2E1}"/>
              </a:ext>
            </a:extLst>
          </p:cNvPr>
          <p:cNvSpPr>
            <a:spLocks noGrp="1"/>
          </p:cNvSpPr>
          <p:nvPr>
            <p:ph type="dt" sz="half" idx="10"/>
          </p:nvPr>
        </p:nvSpPr>
        <p:spPr/>
        <p:txBody>
          <a:bodyPr/>
          <a:lstStyle/>
          <a:p>
            <a:fld id="{7CDA0867-B408-4665-8F45-52D78E7E5DBF}" type="datetime1">
              <a:rPr lang="en-US" smtClean="0"/>
              <a:t>4/27/2020</a:t>
            </a:fld>
            <a:endParaRPr lang="en-US"/>
          </a:p>
        </p:txBody>
      </p:sp>
      <p:sp>
        <p:nvSpPr>
          <p:cNvPr id="6" name="Slide Number Placeholder 5">
            <a:extLst>
              <a:ext uri="{FF2B5EF4-FFF2-40B4-BE49-F238E27FC236}">
                <a16:creationId xmlns:a16="http://schemas.microsoft.com/office/drawing/2014/main" id="{780A7CB2-C38B-42B3-B488-5E13DD4398D4}"/>
              </a:ext>
            </a:extLst>
          </p:cNvPr>
          <p:cNvSpPr>
            <a:spLocks noGrp="1"/>
          </p:cNvSpPr>
          <p:nvPr>
            <p:ph type="sldNum" sz="quarter" idx="12"/>
          </p:nvPr>
        </p:nvSpPr>
        <p:spPr/>
        <p:txBody>
          <a:bodyPr/>
          <a:lstStyle/>
          <a:p>
            <a:fld id="{F9F90CF6-09C6-46D9-B788-B9DC29AC6A79}" type="slidenum">
              <a:rPr lang="en-US" smtClean="0"/>
              <a:t>5</a:t>
            </a:fld>
            <a:endParaRPr lang="en-US"/>
          </a:p>
        </p:txBody>
      </p:sp>
      <p:sp>
        <p:nvSpPr>
          <p:cNvPr id="7" name="Footer Placeholder 6">
            <a:extLst>
              <a:ext uri="{FF2B5EF4-FFF2-40B4-BE49-F238E27FC236}">
                <a16:creationId xmlns:a16="http://schemas.microsoft.com/office/drawing/2014/main" id="{9EEBEEB5-E73F-482E-AC03-33E8664C0A4D}"/>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31824957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F60DD-2B13-4B61-AEA1-3225065778E2}"/>
              </a:ext>
            </a:extLst>
          </p:cNvPr>
          <p:cNvSpPr>
            <a:spLocks noGrp="1"/>
          </p:cNvSpPr>
          <p:nvPr>
            <p:ph type="title"/>
          </p:nvPr>
        </p:nvSpPr>
        <p:spPr/>
        <p:txBody>
          <a:bodyPr/>
          <a:lstStyle/>
          <a:p>
            <a:r>
              <a:rPr lang="en-US" b="1" dirty="0"/>
              <a:t>Induction of Labor</a:t>
            </a:r>
            <a:endParaRPr lang="en-US" dirty="0"/>
          </a:p>
        </p:txBody>
      </p:sp>
      <p:sp>
        <p:nvSpPr>
          <p:cNvPr id="3" name="Content Placeholder 2">
            <a:extLst>
              <a:ext uri="{FF2B5EF4-FFF2-40B4-BE49-F238E27FC236}">
                <a16:creationId xmlns:a16="http://schemas.microsoft.com/office/drawing/2014/main" id="{AC9469CF-4D4B-4617-9029-3AAECF2ADF6A}"/>
              </a:ext>
            </a:extLst>
          </p:cNvPr>
          <p:cNvSpPr>
            <a:spLocks noGrp="1"/>
          </p:cNvSpPr>
          <p:nvPr>
            <p:ph idx="1"/>
          </p:nvPr>
        </p:nvSpPr>
        <p:spPr/>
        <p:txBody>
          <a:bodyPr/>
          <a:lstStyle/>
          <a:p>
            <a:pPr algn="just">
              <a:lnSpc>
                <a:spcPct val="150000"/>
              </a:lnSpc>
            </a:pPr>
            <a:r>
              <a:rPr lang="en-US" dirty="0"/>
              <a:t>Protocol for induction and augmentation varies from hospital to hospital. </a:t>
            </a:r>
          </a:p>
          <a:p>
            <a:pPr algn="just">
              <a:lnSpc>
                <a:spcPct val="150000"/>
              </a:lnSpc>
            </a:pPr>
            <a:r>
              <a:rPr lang="en-US" dirty="0"/>
              <a:t>In this presentation we will discuss based a 2010 updated management protocol on selected obstetrics topics and IMPAC 2017.</a:t>
            </a:r>
          </a:p>
          <a:p>
            <a:pPr algn="just">
              <a:lnSpc>
                <a:spcPct val="150000"/>
              </a:lnSpc>
            </a:pPr>
            <a:r>
              <a:rPr lang="en-US" dirty="0"/>
              <a:t>However, practitioners have to obey a protocol of specific hospital in which they are assigned to practice.    </a:t>
            </a:r>
          </a:p>
        </p:txBody>
      </p:sp>
      <p:sp>
        <p:nvSpPr>
          <p:cNvPr id="4" name="Date Placeholder 3">
            <a:extLst>
              <a:ext uri="{FF2B5EF4-FFF2-40B4-BE49-F238E27FC236}">
                <a16:creationId xmlns:a16="http://schemas.microsoft.com/office/drawing/2014/main" id="{16A40AC4-DA22-43AD-ADA5-96A52A905987}"/>
              </a:ext>
            </a:extLst>
          </p:cNvPr>
          <p:cNvSpPr>
            <a:spLocks noGrp="1"/>
          </p:cNvSpPr>
          <p:nvPr>
            <p:ph type="dt" sz="half" idx="10"/>
          </p:nvPr>
        </p:nvSpPr>
        <p:spPr/>
        <p:txBody>
          <a:bodyPr/>
          <a:lstStyle/>
          <a:p>
            <a:fld id="{BBFA926B-9B80-44C2-839C-587841623458}" type="datetime1">
              <a:rPr lang="en-US" smtClean="0"/>
              <a:t>4/27/2020</a:t>
            </a:fld>
            <a:endParaRPr lang="en-US"/>
          </a:p>
        </p:txBody>
      </p:sp>
      <p:sp>
        <p:nvSpPr>
          <p:cNvPr id="6" name="Slide Number Placeholder 5">
            <a:extLst>
              <a:ext uri="{FF2B5EF4-FFF2-40B4-BE49-F238E27FC236}">
                <a16:creationId xmlns:a16="http://schemas.microsoft.com/office/drawing/2014/main" id="{6DCB7A4B-F3A5-46DF-8998-BB438A2BD5CD}"/>
              </a:ext>
            </a:extLst>
          </p:cNvPr>
          <p:cNvSpPr>
            <a:spLocks noGrp="1"/>
          </p:cNvSpPr>
          <p:nvPr>
            <p:ph type="sldNum" sz="quarter" idx="12"/>
          </p:nvPr>
        </p:nvSpPr>
        <p:spPr/>
        <p:txBody>
          <a:bodyPr/>
          <a:lstStyle/>
          <a:p>
            <a:fld id="{F9F90CF6-09C6-46D9-B788-B9DC29AC6A79}" type="slidenum">
              <a:rPr lang="en-US" smtClean="0"/>
              <a:t>50</a:t>
            </a:fld>
            <a:endParaRPr lang="en-US"/>
          </a:p>
        </p:txBody>
      </p:sp>
      <p:sp>
        <p:nvSpPr>
          <p:cNvPr id="7" name="Footer Placeholder 6">
            <a:extLst>
              <a:ext uri="{FF2B5EF4-FFF2-40B4-BE49-F238E27FC236}">
                <a16:creationId xmlns:a16="http://schemas.microsoft.com/office/drawing/2014/main" id="{EC74FC8A-712C-4D2A-9612-A2FE9A4D96CC}"/>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35567634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F22D6-D6AA-41A8-89A8-059889E25404}"/>
              </a:ext>
            </a:extLst>
          </p:cNvPr>
          <p:cNvSpPr>
            <a:spLocks noGrp="1"/>
          </p:cNvSpPr>
          <p:nvPr>
            <p:ph type="title"/>
          </p:nvPr>
        </p:nvSpPr>
        <p:spPr/>
        <p:txBody>
          <a:bodyPr/>
          <a:lstStyle/>
          <a:p>
            <a:r>
              <a:rPr lang="en-US" b="1" dirty="0"/>
              <a:t>Induction of Labor</a:t>
            </a:r>
            <a:endParaRPr lang="en-US" dirty="0"/>
          </a:p>
        </p:txBody>
      </p:sp>
      <p:sp>
        <p:nvSpPr>
          <p:cNvPr id="4" name="Date Placeholder 3">
            <a:extLst>
              <a:ext uri="{FF2B5EF4-FFF2-40B4-BE49-F238E27FC236}">
                <a16:creationId xmlns:a16="http://schemas.microsoft.com/office/drawing/2014/main" id="{3710FAE8-68AD-438A-9A89-A5788489957B}"/>
              </a:ext>
            </a:extLst>
          </p:cNvPr>
          <p:cNvSpPr>
            <a:spLocks noGrp="1"/>
          </p:cNvSpPr>
          <p:nvPr>
            <p:ph type="dt" sz="half" idx="10"/>
          </p:nvPr>
        </p:nvSpPr>
        <p:spPr/>
        <p:txBody>
          <a:bodyPr/>
          <a:lstStyle/>
          <a:p>
            <a:fld id="{772372A1-4C89-4DF9-8E67-D90C7BCD8E56}" type="datetime1">
              <a:rPr lang="en-US" smtClean="0"/>
              <a:t>4/27/2020</a:t>
            </a:fld>
            <a:endParaRPr lang="en-US"/>
          </a:p>
        </p:txBody>
      </p:sp>
      <p:sp>
        <p:nvSpPr>
          <p:cNvPr id="6" name="Slide Number Placeholder 5">
            <a:extLst>
              <a:ext uri="{FF2B5EF4-FFF2-40B4-BE49-F238E27FC236}">
                <a16:creationId xmlns:a16="http://schemas.microsoft.com/office/drawing/2014/main" id="{5E97D783-2A99-4941-8CCF-75A82BD2F3CE}"/>
              </a:ext>
            </a:extLst>
          </p:cNvPr>
          <p:cNvSpPr>
            <a:spLocks noGrp="1"/>
          </p:cNvSpPr>
          <p:nvPr>
            <p:ph type="sldNum" sz="quarter" idx="12"/>
          </p:nvPr>
        </p:nvSpPr>
        <p:spPr/>
        <p:txBody>
          <a:bodyPr/>
          <a:lstStyle/>
          <a:p>
            <a:fld id="{F9F90CF6-09C6-46D9-B788-B9DC29AC6A79}" type="slidenum">
              <a:rPr lang="en-US" smtClean="0"/>
              <a:t>51</a:t>
            </a:fld>
            <a:endParaRPr lang="en-US"/>
          </a:p>
        </p:txBody>
      </p:sp>
      <p:pic>
        <p:nvPicPr>
          <p:cNvPr id="7" name="Content Placeholder 6">
            <a:extLst>
              <a:ext uri="{FF2B5EF4-FFF2-40B4-BE49-F238E27FC236}">
                <a16:creationId xmlns:a16="http://schemas.microsoft.com/office/drawing/2014/main" id="{83DBAC6F-7ECF-459E-9945-2C165CDD4C9D}"/>
              </a:ext>
            </a:extLst>
          </p:cNvPr>
          <p:cNvPicPr>
            <a:picLocks noGrp="1"/>
          </p:cNvPicPr>
          <p:nvPr>
            <p:ph idx="1"/>
          </p:nvPr>
        </p:nvPicPr>
        <p:blipFill rotWithShape="1">
          <a:blip r:embed="rId2"/>
          <a:srcRect l="12179" t="20240" r="30288" b="23033"/>
          <a:stretch/>
        </p:blipFill>
        <p:spPr bwMode="auto">
          <a:xfrm>
            <a:off x="1351722" y="1285464"/>
            <a:ext cx="9329529" cy="4664765"/>
          </a:xfrm>
          <a:prstGeom prst="rect">
            <a:avLst/>
          </a:prstGeom>
          <a:ln>
            <a:noFill/>
          </a:ln>
          <a:extLst>
            <a:ext uri="{53640926-AAD7-44D8-BBD7-CCE9431645EC}">
              <a14:shadowObscured xmlns:a14="http://schemas.microsoft.com/office/drawing/2010/main"/>
            </a:ext>
          </a:extLst>
        </p:spPr>
      </p:pic>
      <p:sp>
        <p:nvSpPr>
          <p:cNvPr id="8" name="TextBox 7">
            <a:extLst>
              <a:ext uri="{FF2B5EF4-FFF2-40B4-BE49-F238E27FC236}">
                <a16:creationId xmlns:a16="http://schemas.microsoft.com/office/drawing/2014/main" id="{3F43EE2A-99A1-4FB3-90A8-0D757963B6EB}"/>
              </a:ext>
            </a:extLst>
          </p:cNvPr>
          <p:cNvSpPr txBox="1"/>
          <p:nvPr/>
        </p:nvSpPr>
        <p:spPr>
          <a:xfrm>
            <a:off x="1166191" y="5950229"/>
            <a:ext cx="9329529" cy="369332"/>
          </a:xfrm>
          <a:prstGeom prst="rect">
            <a:avLst/>
          </a:prstGeom>
          <a:noFill/>
        </p:spPr>
        <p:txBody>
          <a:bodyPr wrap="square" rtlCol="0">
            <a:spAutoFit/>
          </a:bodyPr>
          <a:lstStyle/>
          <a:p>
            <a:r>
              <a:rPr lang="en-US" b="1" dirty="0"/>
              <a:t>According to this protocol oxytocin infusion is same for augmentation</a:t>
            </a:r>
          </a:p>
        </p:txBody>
      </p:sp>
      <p:sp>
        <p:nvSpPr>
          <p:cNvPr id="3" name="Footer Placeholder 2">
            <a:extLst>
              <a:ext uri="{FF2B5EF4-FFF2-40B4-BE49-F238E27FC236}">
                <a16:creationId xmlns:a16="http://schemas.microsoft.com/office/drawing/2014/main" id="{DA8D49D2-91B4-4329-A0A5-8B93C466EEE3}"/>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21368003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88C2C-A593-490F-8A26-BDA26862A3F9}"/>
              </a:ext>
            </a:extLst>
          </p:cNvPr>
          <p:cNvSpPr>
            <a:spLocks noGrp="1"/>
          </p:cNvSpPr>
          <p:nvPr>
            <p:ph type="title"/>
          </p:nvPr>
        </p:nvSpPr>
        <p:spPr>
          <a:xfrm>
            <a:off x="838200" y="365126"/>
            <a:ext cx="10515600" cy="655292"/>
          </a:xfrm>
        </p:spPr>
        <p:txBody>
          <a:bodyPr>
            <a:normAutofit fontScale="90000"/>
          </a:bodyPr>
          <a:lstStyle/>
          <a:p>
            <a:r>
              <a:rPr lang="en-US" b="1" dirty="0"/>
              <a:t>Induction of Labor</a:t>
            </a:r>
            <a:endParaRPr lang="en-US" dirty="0"/>
          </a:p>
        </p:txBody>
      </p:sp>
      <p:sp>
        <p:nvSpPr>
          <p:cNvPr id="4" name="Date Placeholder 3">
            <a:extLst>
              <a:ext uri="{FF2B5EF4-FFF2-40B4-BE49-F238E27FC236}">
                <a16:creationId xmlns:a16="http://schemas.microsoft.com/office/drawing/2014/main" id="{51308090-7189-4966-9F5C-9551798701C5}"/>
              </a:ext>
            </a:extLst>
          </p:cNvPr>
          <p:cNvSpPr>
            <a:spLocks noGrp="1"/>
          </p:cNvSpPr>
          <p:nvPr>
            <p:ph type="dt" sz="half" idx="10"/>
          </p:nvPr>
        </p:nvSpPr>
        <p:spPr/>
        <p:txBody>
          <a:bodyPr/>
          <a:lstStyle/>
          <a:p>
            <a:fld id="{A8BD1E8F-B4F6-4104-B585-CC1549250B35}" type="datetime1">
              <a:rPr lang="en-US" smtClean="0"/>
              <a:t>4/27/2020</a:t>
            </a:fld>
            <a:endParaRPr lang="en-US"/>
          </a:p>
        </p:txBody>
      </p:sp>
      <p:sp>
        <p:nvSpPr>
          <p:cNvPr id="6" name="Slide Number Placeholder 5">
            <a:extLst>
              <a:ext uri="{FF2B5EF4-FFF2-40B4-BE49-F238E27FC236}">
                <a16:creationId xmlns:a16="http://schemas.microsoft.com/office/drawing/2014/main" id="{B8B07CB1-4425-4EB5-AF6C-48E6448916D2}"/>
              </a:ext>
            </a:extLst>
          </p:cNvPr>
          <p:cNvSpPr>
            <a:spLocks noGrp="1"/>
          </p:cNvSpPr>
          <p:nvPr>
            <p:ph type="sldNum" sz="quarter" idx="12"/>
          </p:nvPr>
        </p:nvSpPr>
        <p:spPr/>
        <p:txBody>
          <a:bodyPr/>
          <a:lstStyle/>
          <a:p>
            <a:fld id="{F9F90CF6-09C6-46D9-B788-B9DC29AC6A79}" type="slidenum">
              <a:rPr lang="en-US" smtClean="0"/>
              <a:t>52</a:t>
            </a:fld>
            <a:endParaRPr lang="en-US"/>
          </a:p>
        </p:txBody>
      </p:sp>
      <p:pic>
        <p:nvPicPr>
          <p:cNvPr id="7" name="Content Placeholder 6">
            <a:extLst>
              <a:ext uri="{FF2B5EF4-FFF2-40B4-BE49-F238E27FC236}">
                <a16:creationId xmlns:a16="http://schemas.microsoft.com/office/drawing/2014/main" id="{D8738825-C789-417A-AE06-EA3E0DBF54FB}"/>
              </a:ext>
            </a:extLst>
          </p:cNvPr>
          <p:cNvPicPr>
            <a:picLocks noGrp="1"/>
          </p:cNvPicPr>
          <p:nvPr>
            <p:ph idx="1"/>
          </p:nvPr>
        </p:nvPicPr>
        <p:blipFill rotWithShape="1">
          <a:blip r:embed="rId2"/>
          <a:srcRect l="26282" t="23375" r="44872" b="15621"/>
          <a:stretch/>
        </p:blipFill>
        <p:spPr bwMode="auto">
          <a:xfrm>
            <a:off x="622854" y="1126437"/>
            <a:ext cx="6387545" cy="5286926"/>
          </a:xfrm>
          <a:prstGeom prst="rect">
            <a:avLst/>
          </a:prstGeom>
          <a:ln>
            <a:noFill/>
          </a:ln>
          <a:extLst>
            <a:ext uri="{53640926-AAD7-44D8-BBD7-CCE9431645EC}">
              <a14:shadowObscured xmlns:a14="http://schemas.microsoft.com/office/drawing/2010/main"/>
            </a:ext>
          </a:extLst>
        </p:spPr>
      </p:pic>
      <p:sp>
        <p:nvSpPr>
          <p:cNvPr id="8" name="TextBox 7">
            <a:extLst>
              <a:ext uri="{FF2B5EF4-FFF2-40B4-BE49-F238E27FC236}">
                <a16:creationId xmlns:a16="http://schemas.microsoft.com/office/drawing/2014/main" id="{E2F92556-8640-4B05-B8BB-699BCAF8D7E2}"/>
              </a:ext>
            </a:extLst>
          </p:cNvPr>
          <p:cNvSpPr txBox="1"/>
          <p:nvPr/>
        </p:nvSpPr>
        <p:spPr>
          <a:xfrm>
            <a:off x="7460974" y="2981739"/>
            <a:ext cx="4366591" cy="2585323"/>
          </a:xfrm>
          <a:prstGeom prst="rect">
            <a:avLst/>
          </a:prstGeom>
          <a:noFill/>
          <a:ln>
            <a:solidFill>
              <a:schemeClr val="accent1"/>
            </a:solidFill>
          </a:ln>
        </p:spPr>
        <p:txBody>
          <a:bodyPr wrap="square" rtlCol="0">
            <a:spAutoFit/>
          </a:bodyPr>
          <a:lstStyle/>
          <a:p>
            <a:pPr algn="just"/>
            <a:r>
              <a:rPr lang="en-US" b="1" dirty="0"/>
              <a:t>Increase the rate of oxytocin infusion only to the point where a good contraction pattern (three contractions in 10 minutes, each lasting more than 40 seconds) is established; then maintain the infusion at that rate but continue to monitor the woman and fetus and respond immediately if there are signs of hyperstimulation or fetal distress. </a:t>
            </a:r>
            <a:endParaRPr lang="en-US" dirty="0"/>
          </a:p>
        </p:txBody>
      </p:sp>
      <p:sp>
        <p:nvSpPr>
          <p:cNvPr id="3" name="Footer Placeholder 2">
            <a:extLst>
              <a:ext uri="{FF2B5EF4-FFF2-40B4-BE49-F238E27FC236}">
                <a16:creationId xmlns:a16="http://schemas.microsoft.com/office/drawing/2014/main" id="{2F0358E7-2AD6-40A5-9173-4524E4FCF303}"/>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34419065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08DA9-74B6-4B4E-ACA7-69552FB04AAA}"/>
              </a:ext>
            </a:extLst>
          </p:cNvPr>
          <p:cNvSpPr>
            <a:spLocks noGrp="1"/>
          </p:cNvSpPr>
          <p:nvPr>
            <p:ph type="title"/>
          </p:nvPr>
        </p:nvSpPr>
        <p:spPr/>
        <p:txBody>
          <a:bodyPr/>
          <a:lstStyle/>
          <a:p>
            <a:r>
              <a:rPr lang="en-US" b="1" dirty="0"/>
              <a:t>Induction of Labor</a:t>
            </a:r>
            <a:endParaRPr lang="en-US" dirty="0"/>
          </a:p>
        </p:txBody>
      </p:sp>
      <p:sp>
        <p:nvSpPr>
          <p:cNvPr id="4" name="Date Placeholder 3">
            <a:extLst>
              <a:ext uri="{FF2B5EF4-FFF2-40B4-BE49-F238E27FC236}">
                <a16:creationId xmlns:a16="http://schemas.microsoft.com/office/drawing/2014/main" id="{FA88A4B9-5C6D-49D0-9DAA-7857777C1D6F}"/>
              </a:ext>
            </a:extLst>
          </p:cNvPr>
          <p:cNvSpPr>
            <a:spLocks noGrp="1"/>
          </p:cNvSpPr>
          <p:nvPr>
            <p:ph type="dt" sz="half" idx="10"/>
          </p:nvPr>
        </p:nvSpPr>
        <p:spPr/>
        <p:txBody>
          <a:bodyPr/>
          <a:lstStyle/>
          <a:p>
            <a:fld id="{7A39FAEF-9866-472D-AE88-9D97B5EDFAFD}" type="datetime1">
              <a:rPr lang="en-US" smtClean="0"/>
              <a:t>4/27/2020</a:t>
            </a:fld>
            <a:endParaRPr lang="en-US"/>
          </a:p>
        </p:txBody>
      </p:sp>
      <p:sp>
        <p:nvSpPr>
          <p:cNvPr id="6" name="Slide Number Placeholder 5">
            <a:extLst>
              <a:ext uri="{FF2B5EF4-FFF2-40B4-BE49-F238E27FC236}">
                <a16:creationId xmlns:a16="http://schemas.microsoft.com/office/drawing/2014/main" id="{CFA70F14-B28A-48D1-9DCD-AF4CAEA89DE7}"/>
              </a:ext>
            </a:extLst>
          </p:cNvPr>
          <p:cNvSpPr>
            <a:spLocks noGrp="1"/>
          </p:cNvSpPr>
          <p:nvPr>
            <p:ph type="sldNum" sz="quarter" idx="12"/>
          </p:nvPr>
        </p:nvSpPr>
        <p:spPr/>
        <p:txBody>
          <a:bodyPr/>
          <a:lstStyle/>
          <a:p>
            <a:fld id="{F9F90CF6-09C6-46D9-B788-B9DC29AC6A79}" type="slidenum">
              <a:rPr lang="en-US" smtClean="0"/>
              <a:t>53</a:t>
            </a:fld>
            <a:endParaRPr lang="en-US"/>
          </a:p>
        </p:txBody>
      </p:sp>
      <p:pic>
        <p:nvPicPr>
          <p:cNvPr id="7" name="Content Placeholder 6">
            <a:extLst>
              <a:ext uri="{FF2B5EF4-FFF2-40B4-BE49-F238E27FC236}">
                <a16:creationId xmlns:a16="http://schemas.microsoft.com/office/drawing/2014/main" id="{09D6436B-A3C0-4BE7-AD02-9C3F8F0E8666}"/>
              </a:ext>
            </a:extLst>
          </p:cNvPr>
          <p:cNvPicPr>
            <a:picLocks noGrp="1"/>
          </p:cNvPicPr>
          <p:nvPr>
            <p:ph idx="1"/>
          </p:nvPr>
        </p:nvPicPr>
        <p:blipFill rotWithShape="1">
          <a:blip r:embed="rId2"/>
          <a:srcRect l="26603" t="33637" r="45192" b="14481"/>
          <a:stretch/>
        </p:blipFill>
        <p:spPr bwMode="auto">
          <a:xfrm>
            <a:off x="821629" y="2048495"/>
            <a:ext cx="5602357" cy="4405312"/>
          </a:xfrm>
          <a:prstGeom prst="rect">
            <a:avLst/>
          </a:prstGeom>
          <a:ln>
            <a:noFill/>
          </a:ln>
          <a:extLst>
            <a:ext uri="{53640926-AAD7-44D8-BBD7-CCE9431645EC}">
              <a14:shadowObscured xmlns:a14="http://schemas.microsoft.com/office/drawing/2010/main"/>
            </a:ext>
          </a:extLst>
        </p:spPr>
      </p:pic>
      <p:sp>
        <p:nvSpPr>
          <p:cNvPr id="8" name="TextBox 7">
            <a:extLst>
              <a:ext uri="{FF2B5EF4-FFF2-40B4-BE49-F238E27FC236}">
                <a16:creationId xmlns:a16="http://schemas.microsoft.com/office/drawing/2014/main" id="{834A0542-008B-473D-AE48-2585C6D5EF8A}"/>
              </a:ext>
            </a:extLst>
          </p:cNvPr>
          <p:cNvSpPr txBox="1"/>
          <p:nvPr/>
        </p:nvSpPr>
        <p:spPr>
          <a:xfrm>
            <a:off x="1020417" y="1391478"/>
            <a:ext cx="5830957" cy="646331"/>
          </a:xfrm>
          <a:prstGeom prst="rect">
            <a:avLst/>
          </a:prstGeom>
          <a:noFill/>
        </p:spPr>
        <p:txBody>
          <a:bodyPr wrap="square" rtlCol="0">
            <a:spAutoFit/>
          </a:bodyPr>
          <a:lstStyle/>
          <a:p>
            <a:r>
              <a:rPr lang="en-US" b="1" dirty="0"/>
              <a:t>Rapid escalation for primigravida only: oxytocin infusion rates for induction of </a:t>
            </a:r>
            <a:r>
              <a:rPr lang="en-US" b="1" dirty="0" err="1"/>
              <a:t>labour</a:t>
            </a:r>
            <a:r>
              <a:rPr lang="en-US" b="1" dirty="0"/>
              <a:t> </a:t>
            </a:r>
            <a:endParaRPr lang="en-US" dirty="0"/>
          </a:p>
        </p:txBody>
      </p:sp>
      <p:sp>
        <p:nvSpPr>
          <p:cNvPr id="3" name="Footer Placeholder 2">
            <a:extLst>
              <a:ext uri="{FF2B5EF4-FFF2-40B4-BE49-F238E27FC236}">
                <a16:creationId xmlns:a16="http://schemas.microsoft.com/office/drawing/2014/main" id="{BA7E6B9D-4E1F-45DC-9C9C-8180E0C646FA}"/>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31134653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A461-2E98-484F-A853-4B4C00CED60C}"/>
              </a:ext>
            </a:extLst>
          </p:cNvPr>
          <p:cNvSpPr>
            <a:spLocks noGrp="1"/>
          </p:cNvSpPr>
          <p:nvPr>
            <p:ph type="title"/>
          </p:nvPr>
        </p:nvSpPr>
        <p:spPr/>
        <p:txBody>
          <a:bodyPr/>
          <a:lstStyle/>
          <a:p>
            <a:r>
              <a:rPr lang="en-US" b="1" dirty="0"/>
              <a:t>Induction of Labor</a:t>
            </a:r>
            <a:endParaRPr lang="en-US" dirty="0"/>
          </a:p>
        </p:txBody>
      </p:sp>
      <p:sp>
        <p:nvSpPr>
          <p:cNvPr id="3" name="Content Placeholder 2">
            <a:extLst>
              <a:ext uri="{FF2B5EF4-FFF2-40B4-BE49-F238E27FC236}">
                <a16:creationId xmlns:a16="http://schemas.microsoft.com/office/drawing/2014/main" id="{3C050CBD-F6F4-48F5-8E8A-22772CB5BE9D}"/>
              </a:ext>
            </a:extLst>
          </p:cNvPr>
          <p:cNvSpPr>
            <a:spLocks noGrp="1"/>
          </p:cNvSpPr>
          <p:nvPr>
            <p:ph idx="1"/>
          </p:nvPr>
        </p:nvSpPr>
        <p:spPr>
          <a:xfrm>
            <a:off x="838200" y="1690688"/>
            <a:ext cx="10515600" cy="4665661"/>
          </a:xfrm>
        </p:spPr>
        <p:txBody>
          <a:bodyPr>
            <a:normAutofit fontScale="92500" lnSpcReduction="10000"/>
          </a:bodyPr>
          <a:lstStyle/>
          <a:p>
            <a:pPr>
              <a:lnSpc>
                <a:spcPct val="150000"/>
              </a:lnSpc>
            </a:pPr>
            <a:r>
              <a:rPr lang="en-US" dirty="0"/>
              <a:t>In a protocol believed to be of </a:t>
            </a:r>
            <a:r>
              <a:rPr lang="en-US" dirty="0" err="1"/>
              <a:t>Jimma</a:t>
            </a:r>
            <a:r>
              <a:rPr lang="en-US" dirty="0"/>
              <a:t> University specialized hospital the following is presented.</a:t>
            </a:r>
          </a:p>
          <a:p>
            <a:pPr lvl="0">
              <a:lnSpc>
                <a:spcPct val="150000"/>
              </a:lnSpc>
            </a:pPr>
            <a:r>
              <a:rPr lang="en-US" dirty="0"/>
              <a:t>Oxytocin infusion:</a:t>
            </a:r>
            <a:endParaRPr lang="en-US" sz="2400" dirty="0"/>
          </a:p>
          <a:p>
            <a:pPr lvl="1">
              <a:lnSpc>
                <a:spcPct val="150000"/>
              </a:lnSpc>
            </a:pPr>
            <a:r>
              <a:rPr lang="en-US" dirty="0"/>
              <a:t>Secure intravenous line with number 18 cannula</a:t>
            </a:r>
            <a:endParaRPr lang="en-US" sz="2000" dirty="0"/>
          </a:p>
          <a:p>
            <a:pPr lvl="1">
              <a:lnSpc>
                <a:spcPct val="150000"/>
              </a:lnSpc>
            </a:pPr>
            <a:r>
              <a:rPr lang="en-US" dirty="0"/>
              <a:t>Dosage is the same for primigravida and multigravida</a:t>
            </a:r>
            <a:endParaRPr lang="en-US" sz="2000" dirty="0"/>
          </a:p>
          <a:p>
            <a:pPr lvl="1">
              <a:lnSpc>
                <a:spcPct val="150000"/>
              </a:lnSpc>
            </a:pPr>
            <a:r>
              <a:rPr lang="en-US" dirty="0"/>
              <a:t>Increase the drop rate every 20 minutes until 3-5 contractions are achieved in 10 minutes each lasting for 40-60 seconds.</a:t>
            </a:r>
            <a:endParaRPr lang="en-US" sz="2000" dirty="0"/>
          </a:p>
          <a:p>
            <a:pPr marL="0" indent="0">
              <a:buNone/>
            </a:pPr>
            <a:r>
              <a:rPr lang="en-US" dirty="0"/>
              <a:t> </a:t>
            </a:r>
          </a:p>
        </p:txBody>
      </p:sp>
      <p:sp>
        <p:nvSpPr>
          <p:cNvPr id="4" name="Date Placeholder 3">
            <a:extLst>
              <a:ext uri="{FF2B5EF4-FFF2-40B4-BE49-F238E27FC236}">
                <a16:creationId xmlns:a16="http://schemas.microsoft.com/office/drawing/2014/main" id="{F2FEF667-9BEF-4B9D-B562-5BB2E10E5B48}"/>
              </a:ext>
            </a:extLst>
          </p:cNvPr>
          <p:cNvSpPr>
            <a:spLocks noGrp="1"/>
          </p:cNvSpPr>
          <p:nvPr>
            <p:ph type="dt" sz="half" idx="10"/>
          </p:nvPr>
        </p:nvSpPr>
        <p:spPr/>
        <p:txBody>
          <a:bodyPr/>
          <a:lstStyle/>
          <a:p>
            <a:fld id="{BA741BB4-9B5A-46B9-BD44-212778B09FAB}" type="datetime1">
              <a:rPr lang="en-US" smtClean="0"/>
              <a:t>4/27/2020</a:t>
            </a:fld>
            <a:endParaRPr lang="en-US"/>
          </a:p>
        </p:txBody>
      </p:sp>
      <p:sp>
        <p:nvSpPr>
          <p:cNvPr id="6" name="Slide Number Placeholder 5">
            <a:extLst>
              <a:ext uri="{FF2B5EF4-FFF2-40B4-BE49-F238E27FC236}">
                <a16:creationId xmlns:a16="http://schemas.microsoft.com/office/drawing/2014/main" id="{6257AAB7-6615-468A-9D2C-EE5EAA7236F9}"/>
              </a:ext>
            </a:extLst>
          </p:cNvPr>
          <p:cNvSpPr>
            <a:spLocks noGrp="1"/>
          </p:cNvSpPr>
          <p:nvPr>
            <p:ph type="sldNum" sz="quarter" idx="12"/>
          </p:nvPr>
        </p:nvSpPr>
        <p:spPr/>
        <p:txBody>
          <a:bodyPr/>
          <a:lstStyle/>
          <a:p>
            <a:fld id="{F9F90CF6-09C6-46D9-B788-B9DC29AC6A79}" type="slidenum">
              <a:rPr lang="en-US" smtClean="0"/>
              <a:t>54</a:t>
            </a:fld>
            <a:endParaRPr lang="en-US"/>
          </a:p>
        </p:txBody>
      </p:sp>
      <p:sp>
        <p:nvSpPr>
          <p:cNvPr id="7" name="Footer Placeholder 6">
            <a:extLst>
              <a:ext uri="{FF2B5EF4-FFF2-40B4-BE49-F238E27FC236}">
                <a16:creationId xmlns:a16="http://schemas.microsoft.com/office/drawing/2014/main" id="{82BD2960-7042-4AA0-B3D5-AA08AE1C3763}"/>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21315369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DC375-3F1D-4B90-B05A-CA910D29383E}"/>
              </a:ext>
            </a:extLst>
          </p:cNvPr>
          <p:cNvSpPr>
            <a:spLocks noGrp="1"/>
          </p:cNvSpPr>
          <p:nvPr>
            <p:ph type="title"/>
          </p:nvPr>
        </p:nvSpPr>
        <p:spPr/>
        <p:txBody>
          <a:bodyPr/>
          <a:lstStyle/>
          <a:p>
            <a:r>
              <a:rPr lang="en-US" b="1" dirty="0"/>
              <a:t>Induction of Labor</a:t>
            </a:r>
            <a:endParaRPr lang="en-US" dirty="0"/>
          </a:p>
        </p:txBody>
      </p:sp>
      <p:sp>
        <p:nvSpPr>
          <p:cNvPr id="4" name="Date Placeholder 3">
            <a:extLst>
              <a:ext uri="{FF2B5EF4-FFF2-40B4-BE49-F238E27FC236}">
                <a16:creationId xmlns:a16="http://schemas.microsoft.com/office/drawing/2014/main" id="{9CA1CAA4-2BB7-4A00-94F4-6FD5CD265886}"/>
              </a:ext>
            </a:extLst>
          </p:cNvPr>
          <p:cNvSpPr>
            <a:spLocks noGrp="1"/>
          </p:cNvSpPr>
          <p:nvPr>
            <p:ph type="dt" sz="half" idx="10"/>
          </p:nvPr>
        </p:nvSpPr>
        <p:spPr/>
        <p:txBody>
          <a:bodyPr/>
          <a:lstStyle/>
          <a:p>
            <a:fld id="{57099B95-57DE-4E24-A384-AFF0FADD3B51}" type="datetime1">
              <a:rPr lang="en-US" smtClean="0"/>
              <a:t>4/27/2020</a:t>
            </a:fld>
            <a:endParaRPr lang="en-US"/>
          </a:p>
        </p:txBody>
      </p:sp>
      <p:sp>
        <p:nvSpPr>
          <p:cNvPr id="6" name="Slide Number Placeholder 5">
            <a:extLst>
              <a:ext uri="{FF2B5EF4-FFF2-40B4-BE49-F238E27FC236}">
                <a16:creationId xmlns:a16="http://schemas.microsoft.com/office/drawing/2014/main" id="{6B0C614E-4732-4BCC-9D09-6227A95D1F10}"/>
              </a:ext>
            </a:extLst>
          </p:cNvPr>
          <p:cNvSpPr>
            <a:spLocks noGrp="1"/>
          </p:cNvSpPr>
          <p:nvPr>
            <p:ph type="sldNum" sz="quarter" idx="12"/>
          </p:nvPr>
        </p:nvSpPr>
        <p:spPr/>
        <p:txBody>
          <a:bodyPr/>
          <a:lstStyle/>
          <a:p>
            <a:fld id="{F9F90CF6-09C6-46D9-B788-B9DC29AC6A79}" type="slidenum">
              <a:rPr lang="en-US" smtClean="0"/>
              <a:t>55</a:t>
            </a:fld>
            <a:endParaRPr lang="en-US"/>
          </a:p>
        </p:txBody>
      </p:sp>
      <p:pic>
        <p:nvPicPr>
          <p:cNvPr id="10" name="Picture 9">
            <a:extLst>
              <a:ext uri="{FF2B5EF4-FFF2-40B4-BE49-F238E27FC236}">
                <a16:creationId xmlns:a16="http://schemas.microsoft.com/office/drawing/2014/main" id="{D92D1CFD-9856-439E-ABD7-219531453901}"/>
              </a:ext>
            </a:extLst>
          </p:cNvPr>
          <p:cNvPicPr/>
          <p:nvPr/>
        </p:nvPicPr>
        <p:blipFill rotWithShape="1">
          <a:blip r:embed="rId2"/>
          <a:srcRect l="27885" t="25085" r="27725" b="12486"/>
          <a:stretch/>
        </p:blipFill>
        <p:spPr bwMode="auto">
          <a:xfrm>
            <a:off x="2888975" y="1690688"/>
            <a:ext cx="6586330" cy="4665662"/>
          </a:xfrm>
          <a:prstGeom prst="rect">
            <a:avLst/>
          </a:prstGeom>
          <a:ln>
            <a:noFill/>
          </a:ln>
          <a:extLst>
            <a:ext uri="{53640926-AAD7-44D8-BBD7-CCE9431645EC}">
              <a14:shadowObscured xmlns:a14="http://schemas.microsoft.com/office/drawing/2010/main"/>
            </a:ext>
          </a:extLst>
        </p:spPr>
      </p:pic>
      <p:sp>
        <p:nvSpPr>
          <p:cNvPr id="3" name="Footer Placeholder 2">
            <a:extLst>
              <a:ext uri="{FF2B5EF4-FFF2-40B4-BE49-F238E27FC236}">
                <a16:creationId xmlns:a16="http://schemas.microsoft.com/office/drawing/2014/main" id="{35624F9D-7AED-45E4-8EB4-91E55298EA45}"/>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36231778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D8884-BFD5-403D-B0A9-F05C75608232}"/>
              </a:ext>
            </a:extLst>
          </p:cNvPr>
          <p:cNvSpPr>
            <a:spLocks noGrp="1"/>
          </p:cNvSpPr>
          <p:nvPr>
            <p:ph type="title"/>
          </p:nvPr>
        </p:nvSpPr>
        <p:spPr/>
        <p:txBody>
          <a:bodyPr/>
          <a:lstStyle/>
          <a:p>
            <a:r>
              <a:rPr lang="en-US" b="1" dirty="0"/>
              <a:t>Induction of Labor</a:t>
            </a:r>
            <a:endParaRPr lang="en-US" dirty="0"/>
          </a:p>
        </p:txBody>
      </p:sp>
      <p:sp>
        <p:nvSpPr>
          <p:cNvPr id="3" name="Content Placeholder 2">
            <a:extLst>
              <a:ext uri="{FF2B5EF4-FFF2-40B4-BE49-F238E27FC236}">
                <a16:creationId xmlns:a16="http://schemas.microsoft.com/office/drawing/2014/main" id="{8DDBF9D5-7C16-468A-9583-F69A58E21BB2}"/>
              </a:ext>
            </a:extLst>
          </p:cNvPr>
          <p:cNvSpPr>
            <a:spLocks noGrp="1"/>
          </p:cNvSpPr>
          <p:nvPr>
            <p:ph idx="1"/>
          </p:nvPr>
        </p:nvSpPr>
        <p:spPr>
          <a:xfrm>
            <a:off x="838200" y="1444487"/>
            <a:ext cx="10515600" cy="4911863"/>
          </a:xfrm>
        </p:spPr>
        <p:txBody>
          <a:bodyPr>
            <a:normAutofit fontScale="92500" lnSpcReduction="20000"/>
          </a:bodyPr>
          <a:lstStyle/>
          <a:p>
            <a:pPr>
              <a:lnSpc>
                <a:spcPct val="150000"/>
              </a:lnSpc>
            </a:pPr>
            <a:r>
              <a:rPr lang="en-US" dirty="0"/>
              <a:t>In hospitals where  I engaged in clinical practice we followed the following approach: </a:t>
            </a:r>
          </a:p>
          <a:p>
            <a:pPr>
              <a:lnSpc>
                <a:spcPct val="150000"/>
              </a:lnSpc>
            </a:pPr>
            <a:r>
              <a:rPr lang="en-US" dirty="0"/>
              <a:t>For induction of nullipara mothers</a:t>
            </a:r>
          </a:p>
          <a:p>
            <a:pPr lvl="1">
              <a:lnSpc>
                <a:spcPct val="150000"/>
              </a:lnSpc>
            </a:pPr>
            <a:r>
              <a:rPr lang="en-US" dirty="0"/>
              <a:t>Starting dose 5IU of oxytocin in 1000 ml of NS (20, 40, 60, &amp; 80 drops/min/20 minutes) </a:t>
            </a:r>
          </a:p>
          <a:p>
            <a:pPr lvl="1">
              <a:lnSpc>
                <a:spcPct val="150000"/>
              </a:lnSpc>
            </a:pPr>
            <a:r>
              <a:rPr lang="en-US" dirty="0"/>
              <a:t>Add 5IU oxytocin in the same bag (40, 60, &amp; 80 drops/min/20 minutes)</a:t>
            </a:r>
          </a:p>
          <a:p>
            <a:pPr lvl="1">
              <a:lnSpc>
                <a:spcPct val="150000"/>
              </a:lnSpc>
            </a:pPr>
            <a:r>
              <a:rPr lang="en-US" dirty="0"/>
              <a:t>Add another 5IU oxytocin in the same bag (60 &amp; 80 drops/min/20 minutes)</a:t>
            </a:r>
          </a:p>
          <a:p>
            <a:pPr>
              <a:lnSpc>
                <a:spcPct val="150000"/>
              </a:lnSpc>
            </a:pPr>
            <a:r>
              <a:rPr lang="en-US" dirty="0"/>
              <a:t>For induction of multiparous mothers, same approach but: </a:t>
            </a:r>
          </a:p>
          <a:p>
            <a:pPr lvl="1">
              <a:lnSpc>
                <a:spcPct val="150000"/>
              </a:lnSpc>
            </a:pPr>
            <a:r>
              <a:rPr lang="en-US" dirty="0"/>
              <a:t>Half the dose of nullipara mother that is 2.5IU of oxytocin in 1000 ml </a:t>
            </a:r>
          </a:p>
          <a:p>
            <a:endParaRPr lang="en-US" dirty="0"/>
          </a:p>
          <a:p>
            <a:pPr lvl="1"/>
            <a:endParaRPr lang="en-US" dirty="0"/>
          </a:p>
        </p:txBody>
      </p:sp>
      <p:sp>
        <p:nvSpPr>
          <p:cNvPr id="4" name="Date Placeholder 3">
            <a:extLst>
              <a:ext uri="{FF2B5EF4-FFF2-40B4-BE49-F238E27FC236}">
                <a16:creationId xmlns:a16="http://schemas.microsoft.com/office/drawing/2014/main" id="{FFA0B90B-1E35-4D51-8CE6-1F07E1663387}"/>
              </a:ext>
            </a:extLst>
          </p:cNvPr>
          <p:cNvSpPr>
            <a:spLocks noGrp="1"/>
          </p:cNvSpPr>
          <p:nvPr>
            <p:ph type="dt" sz="half" idx="10"/>
          </p:nvPr>
        </p:nvSpPr>
        <p:spPr/>
        <p:txBody>
          <a:bodyPr/>
          <a:lstStyle/>
          <a:p>
            <a:fld id="{656CF320-2ED2-4A93-A84B-8698DD139B81}" type="datetime1">
              <a:rPr lang="en-US" smtClean="0"/>
              <a:t>4/27/2020</a:t>
            </a:fld>
            <a:endParaRPr lang="en-US"/>
          </a:p>
        </p:txBody>
      </p:sp>
      <p:sp>
        <p:nvSpPr>
          <p:cNvPr id="6" name="Slide Number Placeholder 5">
            <a:extLst>
              <a:ext uri="{FF2B5EF4-FFF2-40B4-BE49-F238E27FC236}">
                <a16:creationId xmlns:a16="http://schemas.microsoft.com/office/drawing/2014/main" id="{A3F131F9-DB9B-459B-9524-8882F225EA4C}"/>
              </a:ext>
            </a:extLst>
          </p:cNvPr>
          <p:cNvSpPr>
            <a:spLocks noGrp="1"/>
          </p:cNvSpPr>
          <p:nvPr>
            <p:ph type="sldNum" sz="quarter" idx="12"/>
          </p:nvPr>
        </p:nvSpPr>
        <p:spPr/>
        <p:txBody>
          <a:bodyPr/>
          <a:lstStyle/>
          <a:p>
            <a:fld id="{F9F90CF6-09C6-46D9-B788-B9DC29AC6A79}" type="slidenum">
              <a:rPr lang="en-US" smtClean="0"/>
              <a:t>56</a:t>
            </a:fld>
            <a:endParaRPr lang="en-US"/>
          </a:p>
        </p:txBody>
      </p:sp>
      <p:sp>
        <p:nvSpPr>
          <p:cNvPr id="7" name="Footer Placeholder 6">
            <a:extLst>
              <a:ext uri="{FF2B5EF4-FFF2-40B4-BE49-F238E27FC236}">
                <a16:creationId xmlns:a16="http://schemas.microsoft.com/office/drawing/2014/main" id="{37DB9A09-D481-42BD-9C9E-9289946DD010}"/>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1602005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643F3-25EF-4EE9-B006-AB31E4CA1A05}"/>
              </a:ext>
            </a:extLst>
          </p:cNvPr>
          <p:cNvSpPr>
            <a:spLocks noGrp="1"/>
          </p:cNvSpPr>
          <p:nvPr>
            <p:ph type="title"/>
          </p:nvPr>
        </p:nvSpPr>
        <p:spPr/>
        <p:txBody>
          <a:bodyPr/>
          <a:lstStyle/>
          <a:p>
            <a:r>
              <a:rPr lang="en-US" dirty="0"/>
              <a:t>Failed induction</a:t>
            </a:r>
          </a:p>
        </p:txBody>
      </p:sp>
      <p:sp>
        <p:nvSpPr>
          <p:cNvPr id="3" name="Content Placeholder 2">
            <a:extLst>
              <a:ext uri="{FF2B5EF4-FFF2-40B4-BE49-F238E27FC236}">
                <a16:creationId xmlns:a16="http://schemas.microsoft.com/office/drawing/2014/main" id="{71852853-0B19-4747-AB4C-989EAE9BD11B}"/>
              </a:ext>
            </a:extLst>
          </p:cNvPr>
          <p:cNvSpPr>
            <a:spLocks noGrp="1"/>
          </p:cNvSpPr>
          <p:nvPr>
            <p:ph idx="1"/>
          </p:nvPr>
        </p:nvSpPr>
        <p:spPr/>
        <p:txBody>
          <a:bodyPr>
            <a:normAutofit lnSpcReduction="10000"/>
          </a:bodyPr>
          <a:lstStyle/>
          <a:p>
            <a:r>
              <a:rPr lang="en-US" dirty="0"/>
              <a:t>Failure to initiate good uterine contraction. </a:t>
            </a:r>
          </a:p>
          <a:p>
            <a:pPr lvl="1"/>
            <a:r>
              <a:rPr lang="en-US" dirty="0"/>
              <a:t>It is diagnosed if adequate uterine contractions are not achieved after 6 to 8 hours of oxytocin administration and use of the maximum dose for at least one hours.</a:t>
            </a:r>
            <a:r>
              <a:rPr lang="en-US" i="1" dirty="0"/>
              <a:t>  </a:t>
            </a:r>
          </a:p>
          <a:p>
            <a:pPr>
              <a:lnSpc>
                <a:spcPct val="150000"/>
              </a:lnSpc>
            </a:pPr>
            <a:r>
              <a:rPr lang="en-US" dirty="0"/>
              <a:t>Failed induction: up-to-date</a:t>
            </a:r>
          </a:p>
          <a:p>
            <a:pPr lvl="1">
              <a:lnSpc>
                <a:spcPct val="150000"/>
              </a:lnSpc>
            </a:pPr>
            <a:r>
              <a:rPr lang="en-US" dirty="0"/>
              <a:t>Failure to generate regular contractions approximately every three minutes and cervical change after at least 24 hours of oxytocin administration</a:t>
            </a:r>
          </a:p>
          <a:p>
            <a:pPr lvl="1">
              <a:lnSpc>
                <a:spcPct val="150000"/>
              </a:lnSpc>
            </a:pPr>
            <a:r>
              <a:rPr lang="en-US" dirty="0"/>
              <a:t>failure to generate regular contractions and cervical change with oxytocin administration for 12 hours after rupture of membranes</a:t>
            </a:r>
          </a:p>
          <a:p>
            <a:endParaRPr lang="en-US" dirty="0"/>
          </a:p>
          <a:p>
            <a:endParaRPr lang="en-US" dirty="0"/>
          </a:p>
        </p:txBody>
      </p:sp>
      <p:sp>
        <p:nvSpPr>
          <p:cNvPr id="4" name="Date Placeholder 3">
            <a:extLst>
              <a:ext uri="{FF2B5EF4-FFF2-40B4-BE49-F238E27FC236}">
                <a16:creationId xmlns:a16="http://schemas.microsoft.com/office/drawing/2014/main" id="{6754646F-D349-4026-819C-A239133E504D}"/>
              </a:ext>
            </a:extLst>
          </p:cNvPr>
          <p:cNvSpPr>
            <a:spLocks noGrp="1"/>
          </p:cNvSpPr>
          <p:nvPr>
            <p:ph type="dt" sz="half" idx="10"/>
          </p:nvPr>
        </p:nvSpPr>
        <p:spPr/>
        <p:txBody>
          <a:bodyPr/>
          <a:lstStyle/>
          <a:p>
            <a:fld id="{4A41C899-96D1-48FA-AA0B-B0B9E593D31F}" type="datetime1">
              <a:rPr lang="en-US" smtClean="0"/>
              <a:t>4/27/2020</a:t>
            </a:fld>
            <a:endParaRPr lang="en-US"/>
          </a:p>
        </p:txBody>
      </p:sp>
      <p:sp>
        <p:nvSpPr>
          <p:cNvPr id="6" name="Slide Number Placeholder 5">
            <a:extLst>
              <a:ext uri="{FF2B5EF4-FFF2-40B4-BE49-F238E27FC236}">
                <a16:creationId xmlns:a16="http://schemas.microsoft.com/office/drawing/2014/main" id="{A8AAD3AB-B1E8-4CEA-9BA1-C1D6F4F71BEC}"/>
              </a:ext>
            </a:extLst>
          </p:cNvPr>
          <p:cNvSpPr>
            <a:spLocks noGrp="1"/>
          </p:cNvSpPr>
          <p:nvPr>
            <p:ph type="sldNum" sz="quarter" idx="12"/>
          </p:nvPr>
        </p:nvSpPr>
        <p:spPr/>
        <p:txBody>
          <a:bodyPr/>
          <a:lstStyle/>
          <a:p>
            <a:fld id="{F9F90CF6-09C6-46D9-B788-B9DC29AC6A79}" type="slidenum">
              <a:rPr lang="en-US" smtClean="0"/>
              <a:t>57</a:t>
            </a:fld>
            <a:endParaRPr lang="en-US"/>
          </a:p>
        </p:txBody>
      </p:sp>
      <p:sp>
        <p:nvSpPr>
          <p:cNvPr id="7" name="Footer Placeholder 6">
            <a:extLst>
              <a:ext uri="{FF2B5EF4-FFF2-40B4-BE49-F238E27FC236}">
                <a16:creationId xmlns:a16="http://schemas.microsoft.com/office/drawing/2014/main" id="{49EA1703-7989-4EF2-8DD6-FA75FD052A8B}"/>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26011895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Augmentation of labor </a:t>
            </a:r>
          </a:p>
        </p:txBody>
      </p:sp>
      <p:sp>
        <p:nvSpPr>
          <p:cNvPr id="3" name="Content Placeholder 2"/>
          <p:cNvSpPr>
            <a:spLocks noGrp="1"/>
          </p:cNvSpPr>
          <p:nvPr>
            <p:ph idx="1"/>
          </p:nvPr>
        </p:nvSpPr>
        <p:spPr/>
        <p:txBody>
          <a:bodyPr>
            <a:normAutofit/>
          </a:bodyPr>
          <a:lstStyle/>
          <a:p>
            <a:r>
              <a:rPr lang="en-US" dirty="0"/>
              <a:t>stimulation of the uterus to increase its frequency, duration and/or strength of spontaneously initiated labor.</a:t>
            </a:r>
          </a:p>
          <a:p>
            <a:endParaRPr lang="en-US" dirty="0"/>
          </a:p>
          <a:p>
            <a:r>
              <a:rPr lang="en-US" dirty="0"/>
              <a:t>The methods for augmentation are ARM and </a:t>
            </a:r>
            <a:r>
              <a:rPr lang="en-US" dirty="0" err="1"/>
              <a:t>oxytocin</a:t>
            </a:r>
            <a:endParaRPr lang="en-US" dirty="0"/>
          </a:p>
          <a:p>
            <a:endParaRPr lang="en-US" dirty="0"/>
          </a:p>
          <a:p>
            <a:r>
              <a:rPr lang="en-US" dirty="0"/>
              <a:t>In my experience </a:t>
            </a:r>
          </a:p>
          <a:p>
            <a:pPr lvl="1"/>
            <a:r>
              <a:rPr lang="en-US" dirty="0"/>
              <a:t>We were using </a:t>
            </a:r>
            <a:r>
              <a:rPr lang="en-US" dirty="0">
                <a:solidFill>
                  <a:schemeClr val="accent1"/>
                </a:solidFill>
              </a:rPr>
              <a:t>half</a:t>
            </a:r>
            <a:r>
              <a:rPr lang="en-US" dirty="0"/>
              <a:t> of the dose of induction (2.5IU oxytocin for nullipara and 1.25IU oxytocin for multiparous mothers) </a:t>
            </a:r>
          </a:p>
        </p:txBody>
      </p:sp>
      <p:sp>
        <p:nvSpPr>
          <p:cNvPr id="4" name="Date Placeholder 3"/>
          <p:cNvSpPr>
            <a:spLocks noGrp="1"/>
          </p:cNvSpPr>
          <p:nvPr>
            <p:ph type="dt" sz="half" idx="10"/>
          </p:nvPr>
        </p:nvSpPr>
        <p:spPr/>
        <p:txBody>
          <a:bodyPr/>
          <a:lstStyle/>
          <a:p>
            <a:fld id="{DB8C3564-F2E6-4938-B719-C7E28C3BE032}"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58</a:t>
            </a:fld>
            <a:endParaRPr lang="en-US"/>
          </a:p>
        </p:txBody>
      </p:sp>
      <p:sp>
        <p:nvSpPr>
          <p:cNvPr id="6" name="Footer Placeholder 5">
            <a:extLst>
              <a:ext uri="{FF2B5EF4-FFF2-40B4-BE49-F238E27FC236}">
                <a16:creationId xmlns:a16="http://schemas.microsoft.com/office/drawing/2014/main" id="{D5249FC0-C821-4700-A77D-7816A189F2C9}"/>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83055-0270-454D-949C-716D61614010}"/>
              </a:ext>
            </a:extLst>
          </p:cNvPr>
          <p:cNvSpPr>
            <a:spLocks noGrp="1"/>
          </p:cNvSpPr>
          <p:nvPr>
            <p:ph type="title"/>
          </p:nvPr>
        </p:nvSpPr>
        <p:spPr/>
        <p:txBody>
          <a:bodyPr/>
          <a:lstStyle/>
          <a:p>
            <a:r>
              <a:rPr lang="en-US" dirty="0"/>
              <a:t>Assignment for further discussion</a:t>
            </a:r>
          </a:p>
        </p:txBody>
      </p:sp>
      <p:sp>
        <p:nvSpPr>
          <p:cNvPr id="3" name="Content Placeholder 2">
            <a:extLst>
              <a:ext uri="{FF2B5EF4-FFF2-40B4-BE49-F238E27FC236}">
                <a16:creationId xmlns:a16="http://schemas.microsoft.com/office/drawing/2014/main" id="{8375D82F-A476-4E87-A9BC-F19853002F60}"/>
              </a:ext>
            </a:extLst>
          </p:cNvPr>
          <p:cNvSpPr>
            <a:spLocks noGrp="1"/>
          </p:cNvSpPr>
          <p:nvPr>
            <p:ph idx="1"/>
          </p:nvPr>
        </p:nvSpPr>
        <p:spPr/>
        <p:txBody>
          <a:bodyPr/>
          <a:lstStyle/>
          <a:p>
            <a:r>
              <a:rPr lang="en-US" dirty="0"/>
              <a:t>What would you do if the bag of fluid for induction/augmentation is completed before delivery of the fetus happens?</a:t>
            </a:r>
          </a:p>
          <a:p>
            <a:endParaRPr lang="en-US" dirty="0"/>
          </a:p>
          <a:p>
            <a:r>
              <a:rPr lang="en-US" dirty="0"/>
              <a:t>When do we stop infusion? </a:t>
            </a:r>
          </a:p>
        </p:txBody>
      </p:sp>
      <p:sp>
        <p:nvSpPr>
          <p:cNvPr id="4" name="Date Placeholder 3">
            <a:extLst>
              <a:ext uri="{FF2B5EF4-FFF2-40B4-BE49-F238E27FC236}">
                <a16:creationId xmlns:a16="http://schemas.microsoft.com/office/drawing/2014/main" id="{F03647E0-20E3-4E9E-9E42-538487737168}"/>
              </a:ext>
            </a:extLst>
          </p:cNvPr>
          <p:cNvSpPr>
            <a:spLocks noGrp="1"/>
          </p:cNvSpPr>
          <p:nvPr>
            <p:ph type="dt" sz="half" idx="10"/>
          </p:nvPr>
        </p:nvSpPr>
        <p:spPr/>
        <p:txBody>
          <a:bodyPr/>
          <a:lstStyle/>
          <a:p>
            <a:fld id="{BD300E14-EF64-41B4-8CA3-5A0A1105D096}" type="datetime1">
              <a:rPr lang="en-US" smtClean="0"/>
              <a:t>4/27/2020</a:t>
            </a:fld>
            <a:endParaRPr lang="en-US"/>
          </a:p>
        </p:txBody>
      </p:sp>
      <p:sp>
        <p:nvSpPr>
          <p:cNvPr id="6" name="Slide Number Placeholder 5">
            <a:extLst>
              <a:ext uri="{FF2B5EF4-FFF2-40B4-BE49-F238E27FC236}">
                <a16:creationId xmlns:a16="http://schemas.microsoft.com/office/drawing/2014/main" id="{C9D19408-946D-4BAB-8110-D904C0209D18}"/>
              </a:ext>
            </a:extLst>
          </p:cNvPr>
          <p:cNvSpPr>
            <a:spLocks noGrp="1"/>
          </p:cNvSpPr>
          <p:nvPr>
            <p:ph type="sldNum" sz="quarter" idx="12"/>
          </p:nvPr>
        </p:nvSpPr>
        <p:spPr/>
        <p:txBody>
          <a:bodyPr/>
          <a:lstStyle/>
          <a:p>
            <a:fld id="{F9F90CF6-09C6-46D9-B788-B9DC29AC6A79}" type="slidenum">
              <a:rPr lang="en-US" smtClean="0"/>
              <a:t>59</a:t>
            </a:fld>
            <a:endParaRPr lang="en-US"/>
          </a:p>
        </p:txBody>
      </p:sp>
      <p:sp>
        <p:nvSpPr>
          <p:cNvPr id="7" name="Footer Placeholder 6">
            <a:extLst>
              <a:ext uri="{FF2B5EF4-FFF2-40B4-BE49-F238E27FC236}">
                <a16:creationId xmlns:a16="http://schemas.microsoft.com/office/drawing/2014/main" id="{765BC1F1-54E9-444A-AEDD-CB35CF888E24}"/>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3348552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42C96-05DD-4E53-B4AE-CEDA1C069580}"/>
              </a:ext>
            </a:extLst>
          </p:cNvPr>
          <p:cNvSpPr>
            <a:spLocks noGrp="1"/>
          </p:cNvSpPr>
          <p:nvPr>
            <p:ph type="title"/>
          </p:nvPr>
        </p:nvSpPr>
        <p:spPr/>
        <p:txBody>
          <a:bodyPr/>
          <a:lstStyle/>
          <a:p>
            <a:r>
              <a:rPr lang="en-US" b="1" dirty="0"/>
              <a:t>Presentation outline (2 of 2) </a:t>
            </a:r>
          </a:p>
        </p:txBody>
      </p:sp>
      <p:sp>
        <p:nvSpPr>
          <p:cNvPr id="3" name="Content Placeholder 2">
            <a:extLst>
              <a:ext uri="{FF2B5EF4-FFF2-40B4-BE49-F238E27FC236}">
                <a16:creationId xmlns:a16="http://schemas.microsoft.com/office/drawing/2014/main" id="{B2A342D0-AAE0-4240-9D52-E4C0290B99B1}"/>
              </a:ext>
            </a:extLst>
          </p:cNvPr>
          <p:cNvSpPr>
            <a:spLocks noGrp="1"/>
          </p:cNvSpPr>
          <p:nvPr>
            <p:ph idx="1"/>
          </p:nvPr>
        </p:nvSpPr>
        <p:spPr/>
        <p:txBody>
          <a:bodyPr/>
          <a:lstStyle/>
          <a:p>
            <a:pPr>
              <a:lnSpc>
                <a:spcPct val="150000"/>
              </a:lnSpc>
            </a:pPr>
            <a:r>
              <a:rPr lang="en-US" b="1" dirty="0"/>
              <a:t>Abnormalities of passenger</a:t>
            </a:r>
          </a:p>
          <a:p>
            <a:pPr lvl="1">
              <a:lnSpc>
                <a:spcPct val="150000"/>
              </a:lnSpc>
              <a:buFont typeface="Courier New" panose="02070309020205020404" pitchFamily="49" charset="0"/>
              <a:buChar char="o"/>
            </a:pPr>
            <a:r>
              <a:rPr lang="en-US" dirty="0"/>
              <a:t>Introduction, diagnosis and management of: (Malposition, Mal-presentation, Fetal Macrosomia, and Fetal malformation) </a:t>
            </a:r>
          </a:p>
          <a:p>
            <a:pPr>
              <a:lnSpc>
                <a:spcPct val="150000"/>
              </a:lnSpc>
            </a:pPr>
            <a:r>
              <a:rPr lang="en-US" b="1" dirty="0"/>
              <a:t>Complications of third stages of labor </a:t>
            </a:r>
          </a:p>
          <a:p>
            <a:pPr lvl="1">
              <a:lnSpc>
                <a:spcPct val="150000"/>
              </a:lnSpc>
              <a:buFont typeface="Courier New" panose="02070309020205020404" pitchFamily="49" charset="0"/>
              <a:buChar char="o"/>
            </a:pPr>
            <a:r>
              <a:rPr lang="en-US" dirty="0"/>
              <a:t>Post-partum hemorrhage</a:t>
            </a:r>
            <a:r>
              <a:rPr lang="en-US" b="1" dirty="0"/>
              <a:t> </a:t>
            </a:r>
            <a:endParaRPr lang="en-US" dirty="0"/>
          </a:p>
          <a:p>
            <a:pPr marL="0" indent="0">
              <a:buNone/>
            </a:pPr>
            <a:r>
              <a:rPr lang="en-US" b="1" dirty="0"/>
              <a:t>Week 9 through 14 will be continued in part III presentation </a:t>
            </a:r>
          </a:p>
          <a:p>
            <a:endParaRPr lang="en-US" dirty="0"/>
          </a:p>
        </p:txBody>
      </p:sp>
      <p:sp>
        <p:nvSpPr>
          <p:cNvPr id="4" name="Date Placeholder 3">
            <a:extLst>
              <a:ext uri="{FF2B5EF4-FFF2-40B4-BE49-F238E27FC236}">
                <a16:creationId xmlns:a16="http://schemas.microsoft.com/office/drawing/2014/main" id="{858B8CC3-65B1-4395-AF5C-0EF367A5F65C}"/>
              </a:ext>
            </a:extLst>
          </p:cNvPr>
          <p:cNvSpPr>
            <a:spLocks noGrp="1"/>
          </p:cNvSpPr>
          <p:nvPr>
            <p:ph type="dt" sz="half" idx="10"/>
          </p:nvPr>
        </p:nvSpPr>
        <p:spPr/>
        <p:txBody>
          <a:bodyPr/>
          <a:lstStyle/>
          <a:p>
            <a:fld id="{8D88E162-5A73-4329-A096-EA2FF1106723}" type="datetime1">
              <a:rPr lang="en-US" smtClean="0"/>
              <a:t>4/27/2020</a:t>
            </a:fld>
            <a:endParaRPr lang="en-US"/>
          </a:p>
        </p:txBody>
      </p:sp>
      <p:sp>
        <p:nvSpPr>
          <p:cNvPr id="6" name="Slide Number Placeholder 5">
            <a:extLst>
              <a:ext uri="{FF2B5EF4-FFF2-40B4-BE49-F238E27FC236}">
                <a16:creationId xmlns:a16="http://schemas.microsoft.com/office/drawing/2014/main" id="{E2194E61-6C74-441C-91BE-D7837C0E634D}"/>
              </a:ext>
            </a:extLst>
          </p:cNvPr>
          <p:cNvSpPr>
            <a:spLocks noGrp="1"/>
          </p:cNvSpPr>
          <p:nvPr>
            <p:ph type="sldNum" sz="quarter" idx="12"/>
          </p:nvPr>
        </p:nvSpPr>
        <p:spPr/>
        <p:txBody>
          <a:bodyPr/>
          <a:lstStyle/>
          <a:p>
            <a:fld id="{F9F90CF6-09C6-46D9-B788-B9DC29AC6A79}" type="slidenum">
              <a:rPr lang="en-US" smtClean="0"/>
              <a:t>6</a:t>
            </a:fld>
            <a:endParaRPr lang="en-US"/>
          </a:p>
        </p:txBody>
      </p:sp>
      <p:sp>
        <p:nvSpPr>
          <p:cNvPr id="7" name="Footer Placeholder 6">
            <a:extLst>
              <a:ext uri="{FF2B5EF4-FFF2-40B4-BE49-F238E27FC236}">
                <a16:creationId xmlns:a16="http://schemas.microsoft.com/office/drawing/2014/main" id="{FB7483BF-A4CD-456E-8CAF-6748267CEE62}"/>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21781252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8C7F0-9D1E-4392-923B-E7293910E44D}"/>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82A7850B-A0DB-477C-B34D-486BF5C8A261}"/>
              </a:ext>
            </a:extLst>
          </p:cNvPr>
          <p:cNvSpPr>
            <a:spLocks noGrp="1"/>
          </p:cNvSpPr>
          <p:nvPr>
            <p:ph idx="1"/>
          </p:nvPr>
        </p:nvSpPr>
        <p:spPr/>
        <p:txBody>
          <a:bodyPr/>
          <a:lstStyle/>
          <a:p>
            <a:r>
              <a:rPr lang="en-US" dirty="0"/>
              <a:t>Williams Obstetrics 24</a:t>
            </a:r>
            <a:r>
              <a:rPr lang="en-US" baseline="30000" dirty="0"/>
              <a:t>th</a:t>
            </a:r>
            <a:r>
              <a:rPr lang="en-US" dirty="0"/>
              <a:t> edition </a:t>
            </a:r>
          </a:p>
          <a:p>
            <a:r>
              <a:rPr lang="en-US" dirty="0"/>
              <a:t>Ministry of Health EFDR, Management protocol on selected Obstetrics topics, 2010</a:t>
            </a:r>
          </a:p>
          <a:p>
            <a:r>
              <a:rPr lang="en-US" dirty="0"/>
              <a:t>Managing complications in pregnancy and child birth: a guide for Midwives and doctors, IMPAC 2017 </a:t>
            </a:r>
          </a:p>
        </p:txBody>
      </p:sp>
      <p:sp>
        <p:nvSpPr>
          <p:cNvPr id="4" name="Date Placeholder 3">
            <a:extLst>
              <a:ext uri="{FF2B5EF4-FFF2-40B4-BE49-F238E27FC236}">
                <a16:creationId xmlns:a16="http://schemas.microsoft.com/office/drawing/2014/main" id="{FC3CF74F-A239-42A2-8D41-D6743D4E8E78}"/>
              </a:ext>
            </a:extLst>
          </p:cNvPr>
          <p:cNvSpPr>
            <a:spLocks noGrp="1"/>
          </p:cNvSpPr>
          <p:nvPr>
            <p:ph type="dt" sz="half" idx="10"/>
          </p:nvPr>
        </p:nvSpPr>
        <p:spPr/>
        <p:txBody>
          <a:bodyPr/>
          <a:lstStyle/>
          <a:p>
            <a:fld id="{31B34160-8528-427D-B120-967C0E233B6E}" type="datetime1">
              <a:rPr lang="en-US" smtClean="0"/>
              <a:t>4/27/2020</a:t>
            </a:fld>
            <a:endParaRPr lang="en-US"/>
          </a:p>
        </p:txBody>
      </p:sp>
      <p:sp>
        <p:nvSpPr>
          <p:cNvPr id="6" name="Slide Number Placeholder 5">
            <a:extLst>
              <a:ext uri="{FF2B5EF4-FFF2-40B4-BE49-F238E27FC236}">
                <a16:creationId xmlns:a16="http://schemas.microsoft.com/office/drawing/2014/main" id="{F1525CD3-F0DC-44AE-BE35-C3934DE3B0C5}"/>
              </a:ext>
            </a:extLst>
          </p:cNvPr>
          <p:cNvSpPr>
            <a:spLocks noGrp="1"/>
          </p:cNvSpPr>
          <p:nvPr>
            <p:ph type="sldNum" sz="quarter" idx="12"/>
          </p:nvPr>
        </p:nvSpPr>
        <p:spPr/>
        <p:txBody>
          <a:bodyPr/>
          <a:lstStyle/>
          <a:p>
            <a:fld id="{F9F90CF6-09C6-46D9-B788-B9DC29AC6A79}" type="slidenum">
              <a:rPr lang="en-US" smtClean="0"/>
              <a:t>60</a:t>
            </a:fld>
            <a:endParaRPr lang="en-US"/>
          </a:p>
        </p:txBody>
      </p:sp>
      <p:sp>
        <p:nvSpPr>
          <p:cNvPr id="7" name="Footer Placeholder 6">
            <a:extLst>
              <a:ext uri="{FF2B5EF4-FFF2-40B4-BE49-F238E27FC236}">
                <a16:creationId xmlns:a16="http://schemas.microsoft.com/office/drawing/2014/main" id="{773D208F-50F1-4169-A756-9568F48CDBCB}"/>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3520912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Abnormal labor</a:t>
            </a:r>
            <a:endParaRPr lang="en-US" dirty="0"/>
          </a:p>
        </p:txBody>
      </p:sp>
      <p:sp>
        <p:nvSpPr>
          <p:cNvPr id="3" name="Content Placeholder 2"/>
          <p:cNvSpPr>
            <a:spLocks noGrp="1"/>
          </p:cNvSpPr>
          <p:nvPr>
            <p:ph idx="1"/>
          </p:nvPr>
        </p:nvSpPr>
        <p:spPr/>
        <p:txBody>
          <a:bodyPr>
            <a:normAutofit/>
          </a:bodyPr>
          <a:lstStyle/>
          <a:p>
            <a:r>
              <a:rPr lang="en-US" dirty="0"/>
              <a:t>Labor refers to:</a:t>
            </a:r>
          </a:p>
          <a:p>
            <a:pPr lvl="1"/>
            <a:r>
              <a:rPr lang="en-US" dirty="0"/>
              <a:t>uterine contractions resulting in progressive dilation and effacement of the cervix</a:t>
            </a:r>
          </a:p>
          <a:p>
            <a:pPr lvl="1"/>
            <a:endParaRPr lang="en-US" dirty="0"/>
          </a:p>
          <a:p>
            <a:pPr lvl="1"/>
            <a:r>
              <a:rPr lang="en-US" dirty="0"/>
              <a:t>accompanied by descent and expulsion of the fetus</a:t>
            </a:r>
          </a:p>
          <a:p>
            <a:endParaRPr lang="en-US" dirty="0"/>
          </a:p>
          <a:p>
            <a:r>
              <a:rPr lang="en-US" dirty="0"/>
              <a:t>Abnormal labor, dystocia, and failure to progress </a:t>
            </a:r>
          </a:p>
          <a:p>
            <a:pPr lvl="1"/>
            <a:endParaRPr lang="en-US" dirty="0"/>
          </a:p>
          <a:p>
            <a:pPr lvl="1"/>
            <a:r>
              <a:rPr lang="en-US" dirty="0"/>
              <a:t>protraction disorders (</a:t>
            </a:r>
            <a:r>
              <a:rPr lang="en-US" dirty="0" err="1"/>
              <a:t>ie</a:t>
            </a:r>
            <a:r>
              <a:rPr lang="en-US" dirty="0"/>
              <a:t>, slower than normal progress) or </a:t>
            </a:r>
          </a:p>
          <a:p>
            <a:pPr lvl="1"/>
            <a:r>
              <a:rPr lang="en-US" dirty="0"/>
              <a:t>arrest disorders (</a:t>
            </a:r>
            <a:r>
              <a:rPr lang="en-US" dirty="0" err="1"/>
              <a:t>ie</a:t>
            </a:r>
            <a:r>
              <a:rPr lang="en-US" dirty="0"/>
              <a:t>, complete cessation of progress)</a:t>
            </a:r>
          </a:p>
        </p:txBody>
      </p:sp>
      <p:sp>
        <p:nvSpPr>
          <p:cNvPr id="4" name="Date Placeholder 3"/>
          <p:cNvSpPr>
            <a:spLocks noGrp="1"/>
          </p:cNvSpPr>
          <p:nvPr>
            <p:ph type="dt" sz="half" idx="10"/>
          </p:nvPr>
        </p:nvSpPr>
        <p:spPr/>
        <p:txBody>
          <a:bodyPr/>
          <a:lstStyle/>
          <a:p>
            <a:fld id="{85C0A386-749E-4F93-8DB7-F97BD60543EC}"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7</a:t>
            </a:fld>
            <a:endParaRPr lang="en-US"/>
          </a:p>
        </p:txBody>
      </p:sp>
      <p:sp>
        <p:nvSpPr>
          <p:cNvPr id="7" name="Footer Placeholder 6">
            <a:extLst>
              <a:ext uri="{FF2B5EF4-FFF2-40B4-BE49-F238E27FC236}">
                <a16:creationId xmlns:a16="http://schemas.microsoft.com/office/drawing/2014/main" id="{D7689507-B04D-4880-89DD-40822429FAB8}"/>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Dystocia</a:t>
            </a:r>
            <a:r>
              <a:rPr lang="en-US" dirty="0"/>
              <a:t> </a:t>
            </a:r>
            <a:r>
              <a:rPr lang="en-US" b="1" dirty="0"/>
              <a:t>(1 of 3) </a:t>
            </a:r>
            <a:endParaRPr lang="en-US" dirty="0"/>
          </a:p>
        </p:txBody>
      </p:sp>
      <p:sp>
        <p:nvSpPr>
          <p:cNvPr id="3" name="Content Placeholder 2"/>
          <p:cNvSpPr>
            <a:spLocks noGrp="1"/>
          </p:cNvSpPr>
          <p:nvPr>
            <p:ph idx="1"/>
          </p:nvPr>
        </p:nvSpPr>
        <p:spPr>
          <a:xfrm>
            <a:off x="838200" y="1600200"/>
            <a:ext cx="10515600" cy="4724400"/>
          </a:xfrm>
        </p:spPr>
        <p:txBody>
          <a:bodyPr>
            <a:noAutofit/>
          </a:bodyPr>
          <a:lstStyle/>
          <a:p>
            <a:pPr>
              <a:lnSpc>
                <a:spcPct val="150000"/>
              </a:lnSpc>
            </a:pPr>
            <a:r>
              <a:rPr lang="en-US" dirty="0"/>
              <a:t>Dystocia is the consequence of </a:t>
            </a:r>
            <a:r>
              <a:rPr lang="en-US" dirty="0">
                <a:solidFill>
                  <a:srgbClr val="0070C0"/>
                </a:solidFill>
              </a:rPr>
              <a:t>four</a:t>
            </a:r>
            <a:r>
              <a:rPr lang="en-US" dirty="0"/>
              <a:t> distinct abnormalities:</a:t>
            </a:r>
          </a:p>
          <a:p>
            <a:pPr lvl="2">
              <a:lnSpc>
                <a:spcPct val="150000"/>
              </a:lnSpc>
            </a:pPr>
            <a:r>
              <a:rPr lang="en-US" sz="2800" dirty="0"/>
              <a:t> that may exist singly or in combination:</a:t>
            </a:r>
          </a:p>
          <a:p>
            <a:pPr marL="971550" lvl="1" indent="-514350">
              <a:lnSpc>
                <a:spcPct val="150000"/>
              </a:lnSpc>
              <a:buFont typeface="+mj-lt"/>
              <a:buAutoNum type="arabicPeriod"/>
            </a:pPr>
            <a:r>
              <a:rPr lang="en-US" sz="2800" dirty="0"/>
              <a:t>Abnormalities of the expulsive forces</a:t>
            </a:r>
          </a:p>
          <a:p>
            <a:pPr lvl="2">
              <a:lnSpc>
                <a:spcPct val="150000"/>
              </a:lnSpc>
            </a:pPr>
            <a:r>
              <a:rPr lang="en-US" sz="2800" dirty="0"/>
              <a:t>uterine forces insufficiently</a:t>
            </a:r>
          </a:p>
          <a:p>
            <a:pPr lvl="2">
              <a:lnSpc>
                <a:spcPct val="150000"/>
              </a:lnSpc>
            </a:pPr>
            <a:r>
              <a:rPr lang="en-US" sz="2800" dirty="0"/>
              <a:t>inappropriately coordinated</a:t>
            </a:r>
          </a:p>
          <a:p>
            <a:pPr lvl="2">
              <a:lnSpc>
                <a:spcPct val="150000"/>
              </a:lnSpc>
            </a:pPr>
            <a:r>
              <a:rPr lang="en-US" sz="2800" dirty="0"/>
              <a:t>inadequate voluntary muscle effort during the second stage of labor</a:t>
            </a:r>
          </a:p>
        </p:txBody>
      </p:sp>
      <p:sp>
        <p:nvSpPr>
          <p:cNvPr id="4" name="Date Placeholder 3"/>
          <p:cNvSpPr>
            <a:spLocks noGrp="1"/>
          </p:cNvSpPr>
          <p:nvPr>
            <p:ph type="dt" sz="half" idx="10"/>
          </p:nvPr>
        </p:nvSpPr>
        <p:spPr/>
        <p:txBody>
          <a:bodyPr/>
          <a:lstStyle/>
          <a:p>
            <a:fld id="{5122B066-C2C0-4B9B-BE16-C039596AB533}" type="datetime1">
              <a:rPr lang="en-US" smtClean="0"/>
              <a:t>4/27/2020</a:t>
            </a:fld>
            <a:endParaRPr lang="en-US"/>
          </a:p>
        </p:txBody>
      </p:sp>
      <p:sp>
        <p:nvSpPr>
          <p:cNvPr id="5" name="Slide Number Placeholder 4"/>
          <p:cNvSpPr>
            <a:spLocks noGrp="1"/>
          </p:cNvSpPr>
          <p:nvPr>
            <p:ph type="sldNum" sz="quarter" idx="12"/>
          </p:nvPr>
        </p:nvSpPr>
        <p:spPr/>
        <p:txBody>
          <a:bodyPr/>
          <a:lstStyle/>
          <a:p>
            <a:fld id="{EA158CBD-1DC8-48D7-9765-364503672409}" type="slidenum">
              <a:rPr lang="en-US" smtClean="0"/>
              <a:pPr/>
              <a:t>8</a:t>
            </a:fld>
            <a:endParaRPr lang="en-US"/>
          </a:p>
        </p:txBody>
      </p:sp>
      <p:sp>
        <p:nvSpPr>
          <p:cNvPr id="7" name="Footer Placeholder 6">
            <a:extLst>
              <a:ext uri="{FF2B5EF4-FFF2-40B4-BE49-F238E27FC236}">
                <a16:creationId xmlns:a16="http://schemas.microsoft.com/office/drawing/2014/main" id="{F2BFC875-ACEC-4144-AE32-D293862BF4E0}"/>
              </a:ext>
            </a:extLst>
          </p:cNvPr>
          <p:cNvSpPr>
            <a:spLocks noGrp="1"/>
          </p:cNvSpPr>
          <p:nvPr>
            <p:ph type="ftr" sz="quarter" idx="11"/>
          </p:nvPr>
        </p:nvSpPr>
        <p:spPr/>
        <p:txBody>
          <a:bodyPr/>
          <a:lstStyle/>
          <a:p>
            <a:r>
              <a:rPr lang="en-US"/>
              <a:t>Prepared by Teme6060sgen W. UoG, Midwifery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B6318-B51B-4AE6-B603-2C8124B4360E}"/>
              </a:ext>
            </a:extLst>
          </p:cNvPr>
          <p:cNvSpPr>
            <a:spLocks noGrp="1"/>
          </p:cNvSpPr>
          <p:nvPr>
            <p:ph type="title"/>
          </p:nvPr>
        </p:nvSpPr>
        <p:spPr/>
        <p:txBody>
          <a:bodyPr/>
          <a:lstStyle/>
          <a:p>
            <a:r>
              <a:rPr lang="en-US" b="1" dirty="0"/>
              <a:t>Dystocia</a:t>
            </a:r>
            <a:r>
              <a:rPr lang="en-US" dirty="0"/>
              <a:t> </a:t>
            </a:r>
            <a:r>
              <a:rPr lang="en-US" b="1" dirty="0"/>
              <a:t>(2 of 3) </a:t>
            </a:r>
            <a:endParaRPr lang="en-US" dirty="0"/>
          </a:p>
        </p:txBody>
      </p:sp>
      <p:sp>
        <p:nvSpPr>
          <p:cNvPr id="3" name="Content Placeholder 2">
            <a:extLst>
              <a:ext uri="{FF2B5EF4-FFF2-40B4-BE49-F238E27FC236}">
                <a16:creationId xmlns:a16="http://schemas.microsoft.com/office/drawing/2014/main" id="{4985BCFD-6E71-4A8C-A3DC-CCFC7C18E1D2}"/>
              </a:ext>
            </a:extLst>
          </p:cNvPr>
          <p:cNvSpPr>
            <a:spLocks noGrp="1"/>
          </p:cNvSpPr>
          <p:nvPr>
            <p:ph idx="1"/>
          </p:nvPr>
        </p:nvSpPr>
        <p:spPr/>
        <p:txBody>
          <a:bodyPr>
            <a:normAutofit fontScale="92500" lnSpcReduction="20000"/>
          </a:bodyPr>
          <a:lstStyle/>
          <a:p>
            <a:pPr marL="457200" lvl="1" indent="0">
              <a:lnSpc>
                <a:spcPct val="150000"/>
              </a:lnSpc>
              <a:buNone/>
            </a:pPr>
            <a:r>
              <a:rPr lang="en-US" sz="3000" dirty="0"/>
              <a:t>Dystocia is the consequence of </a:t>
            </a:r>
            <a:r>
              <a:rPr lang="en-US" sz="3000" dirty="0">
                <a:solidFill>
                  <a:srgbClr val="0070C0"/>
                </a:solidFill>
              </a:rPr>
              <a:t>four</a:t>
            </a:r>
            <a:r>
              <a:rPr lang="en-US" sz="3000" dirty="0"/>
              <a:t> distinct abnormalities:</a:t>
            </a:r>
          </a:p>
          <a:p>
            <a:pPr marL="914400" lvl="1" indent="-457200">
              <a:lnSpc>
                <a:spcPct val="150000"/>
              </a:lnSpc>
              <a:buFont typeface="+mj-lt"/>
              <a:buAutoNum type="arabicPeriod" startAt="2"/>
            </a:pPr>
            <a:r>
              <a:rPr lang="en-US" sz="3000" dirty="0"/>
              <a:t>Abnormalities of presentation, position, or development of the fetus</a:t>
            </a:r>
          </a:p>
          <a:p>
            <a:pPr marL="914400" lvl="1" indent="-457200">
              <a:lnSpc>
                <a:spcPct val="150000"/>
              </a:lnSpc>
              <a:buFont typeface="+mj-lt"/>
              <a:buAutoNum type="arabicPeriod" startAt="2"/>
            </a:pPr>
            <a:r>
              <a:rPr lang="en-US" sz="3000" dirty="0"/>
              <a:t>Abnormalities of the maternal bony pelvis—that is, pelvic contraction</a:t>
            </a:r>
          </a:p>
          <a:p>
            <a:pPr marL="914400" lvl="1" indent="-457200">
              <a:lnSpc>
                <a:spcPct val="150000"/>
              </a:lnSpc>
              <a:buFont typeface="+mj-lt"/>
              <a:buAutoNum type="arabicPeriod" startAt="2"/>
            </a:pPr>
            <a:r>
              <a:rPr lang="en-US" sz="3000" dirty="0"/>
              <a:t>Abnormalities of soft tissues of the reproductive tract that form an obstacle to fetal descent</a:t>
            </a:r>
          </a:p>
          <a:p>
            <a:endParaRPr lang="en-US" dirty="0"/>
          </a:p>
        </p:txBody>
      </p:sp>
      <p:sp>
        <p:nvSpPr>
          <p:cNvPr id="4" name="Date Placeholder 3">
            <a:extLst>
              <a:ext uri="{FF2B5EF4-FFF2-40B4-BE49-F238E27FC236}">
                <a16:creationId xmlns:a16="http://schemas.microsoft.com/office/drawing/2014/main" id="{2472EA73-E133-4871-9028-E1929B578678}"/>
              </a:ext>
            </a:extLst>
          </p:cNvPr>
          <p:cNvSpPr>
            <a:spLocks noGrp="1"/>
          </p:cNvSpPr>
          <p:nvPr>
            <p:ph type="dt" sz="half" idx="10"/>
          </p:nvPr>
        </p:nvSpPr>
        <p:spPr/>
        <p:txBody>
          <a:bodyPr/>
          <a:lstStyle/>
          <a:p>
            <a:fld id="{4C253EE7-F652-4979-894F-A1B3405C888E}" type="datetime1">
              <a:rPr lang="en-US" smtClean="0"/>
              <a:t>4/27/2020</a:t>
            </a:fld>
            <a:endParaRPr lang="en-US"/>
          </a:p>
        </p:txBody>
      </p:sp>
      <p:sp>
        <p:nvSpPr>
          <p:cNvPr id="6" name="Slide Number Placeholder 5">
            <a:extLst>
              <a:ext uri="{FF2B5EF4-FFF2-40B4-BE49-F238E27FC236}">
                <a16:creationId xmlns:a16="http://schemas.microsoft.com/office/drawing/2014/main" id="{EBB487A0-D26A-4442-BF70-5C313FD26018}"/>
              </a:ext>
            </a:extLst>
          </p:cNvPr>
          <p:cNvSpPr>
            <a:spLocks noGrp="1"/>
          </p:cNvSpPr>
          <p:nvPr>
            <p:ph type="sldNum" sz="quarter" idx="12"/>
          </p:nvPr>
        </p:nvSpPr>
        <p:spPr/>
        <p:txBody>
          <a:bodyPr/>
          <a:lstStyle/>
          <a:p>
            <a:fld id="{F9F90CF6-09C6-46D9-B788-B9DC29AC6A79}" type="slidenum">
              <a:rPr lang="en-US" smtClean="0"/>
              <a:t>9</a:t>
            </a:fld>
            <a:endParaRPr lang="en-US"/>
          </a:p>
        </p:txBody>
      </p:sp>
      <p:sp>
        <p:nvSpPr>
          <p:cNvPr id="7" name="Footer Placeholder 6">
            <a:extLst>
              <a:ext uri="{FF2B5EF4-FFF2-40B4-BE49-F238E27FC236}">
                <a16:creationId xmlns:a16="http://schemas.microsoft.com/office/drawing/2014/main" id="{D67D8297-018E-41C6-9FF5-6B61ED0109BD}"/>
              </a:ext>
            </a:extLst>
          </p:cNvPr>
          <p:cNvSpPr>
            <a:spLocks noGrp="1"/>
          </p:cNvSpPr>
          <p:nvPr>
            <p:ph type="ftr" sz="quarter" idx="11"/>
          </p:nvPr>
        </p:nvSpPr>
        <p:spPr/>
        <p:txBody>
          <a:bodyPr/>
          <a:lstStyle/>
          <a:p>
            <a:r>
              <a:rPr lang="en-US"/>
              <a:t>Prepared by Teme6060sgen W. UoG, Midwifery</a:t>
            </a:r>
          </a:p>
        </p:txBody>
      </p:sp>
    </p:spTree>
    <p:extLst>
      <p:ext uri="{BB962C8B-B14F-4D97-AF65-F5344CB8AC3E}">
        <p14:creationId xmlns:p14="http://schemas.microsoft.com/office/powerpoint/2010/main" val="15591137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2648</TotalTime>
  <Words>3476</Words>
  <Application>Microsoft Office PowerPoint</Application>
  <PresentationFormat>Widescreen</PresentationFormat>
  <Paragraphs>634</Paragraphs>
  <Slides>60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60</vt:i4>
      </vt:variant>
    </vt:vector>
  </HeadingPairs>
  <TitlesOfParts>
    <vt:vector size="68" baseType="lpstr">
      <vt:lpstr>Arial</vt:lpstr>
      <vt:lpstr>Calibri</vt:lpstr>
      <vt:lpstr>Calibri Light</vt:lpstr>
      <vt:lpstr>Courier New</vt:lpstr>
      <vt:lpstr>Times New Roman</vt:lpstr>
      <vt:lpstr>Verdana</vt:lpstr>
      <vt:lpstr>Wingdings</vt:lpstr>
      <vt:lpstr>Office Theme</vt:lpstr>
      <vt:lpstr>PowerPoint Presentation</vt:lpstr>
      <vt:lpstr>Learning outcomes (1 of 3) </vt:lpstr>
      <vt:lpstr>Learning outcomes (2 of 3) </vt:lpstr>
      <vt:lpstr>Learning outcomes (3 of 3)</vt:lpstr>
      <vt:lpstr>Presentation outline (1 of 2) </vt:lpstr>
      <vt:lpstr>Presentation outline (2 of 2) </vt:lpstr>
      <vt:lpstr>Abnormal labor</vt:lpstr>
      <vt:lpstr>Dystocia (1 of 3) </vt:lpstr>
      <vt:lpstr>Dystocia (2 of 3) </vt:lpstr>
      <vt:lpstr>Dystocia (3 of 3) </vt:lpstr>
      <vt:lpstr>Abnormal labor</vt:lpstr>
      <vt:lpstr>Abnormal labor</vt:lpstr>
      <vt:lpstr>Abnormal labor</vt:lpstr>
      <vt:lpstr>Abnormal labor</vt:lpstr>
      <vt:lpstr>Abnormal labor</vt:lpstr>
      <vt:lpstr>Abnormal labor</vt:lpstr>
      <vt:lpstr>Abnormal labor</vt:lpstr>
      <vt:lpstr>Abnormal labor</vt:lpstr>
      <vt:lpstr>Abnormal labor</vt:lpstr>
      <vt:lpstr>Abnormal labor</vt:lpstr>
      <vt:lpstr>Abnormal labor</vt:lpstr>
      <vt:lpstr>Abnormal labor</vt:lpstr>
      <vt:lpstr>Abnormal labor</vt:lpstr>
      <vt:lpstr>Updated approach </vt:lpstr>
      <vt:lpstr>Updated approach</vt:lpstr>
      <vt:lpstr>Updated approach</vt:lpstr>
      <vt:lpstr>Obstructed Labor</vt:lpstr>
      <vt:lpstr>Obstructed Labor</vt:lpstr>
      <vt:lpstr>Obstructed Labor</vt:lpstr>
      <vt:lpstr>Obstructed Labor</vt:lpstr>
      <vt:lpstr>Obstructed Labor</vt:lpstr>
      <vt:lpstr>Obstructed Labor</vt:lpstr>
      <vt:lpstr>Obstructed Labor</vt:lpstr>
      <vt:lpstr>Obstructed Labor</vt:lpstr>
      <vt:lpstr>Obstructed Labor</vt:lpstr>
      <vt:lpstr>Obstructed Labor</vt:lpstr>
      <vt:lpstr>Obstructed Labor</vt:lpstr>
      <vt:lpstr>Obstructed Labor (OL)</vt:lpstr>
      <vt:lpstr>Obstructed Labor</vt:lpstr>
      <vt:lpstr>Obstructed Labor</vt:lpstr>
      <vt:lpstr>Obstructed Labor</vt:lpstr>
      <vt:lpstr>Induction and Augmentation of labor</vt:lpstr>
      <vt:lpstr>Induction of Labor</vt:lpstr>
      <vt:lpstr>Induction of Labor</vt:lpstr>
      <vt:lpstr>Induction of Labor</vt:lpstr>
      <vt:lpstr>Induction of Labor</vt:lpstr>
      <vt:lpstr>Bishop Score</vt:lpstr>
      <vt:lpstr>Bishop Score</vt:lpstr>
      <vt:lpstr>Bishop Score</vt:lpstr>
      <vt:lpstr>Induction of Labor</vt:lpstr>
      <vt:lpstr>Induction of Labor</vt:lpstr>
      <vt:lpstr>Induction of Labor</vt:lpstr>
      <vt:lpstr>Induction of Labor</vt:lpstr>
      <vt:lpstr>Induction of Labor</vt:lpstr>
      <vt:lpstr>Induction of Labor</vt:lpstr>
      <vt:lpstr>Induction of Labor</vt:lpstr>
      <vt:lpstr>Failed induction</vt:lpstr>
      <vt:lpstr>Augmentation of labor </vt:lpstr>
      <vt:lpstr>Assignment for further discussion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Temesgan</dc:creator>
  <cp:lastModifiedBy>Mihretu</cp:lastModifiedBy>
  <cp:revision>54</cp:revision>
  <dcterms:created xsi:type="dcterms:W3CDTF">2020-04-22T18:09:48Z</dcterms:created>
  <dcterms:modified xsi:type="dcterms:W3CDTF">2020-04-27T08:37:52Z</dcterms:modified>
</cp:coreProperties>
</file>